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3"/>
  </p:notesMasterIdLst>
  <p:sldIdLst>
    <p:sldId id="256" r:id="rId2"/>
    <p:sldId id="281" r:id="rId3"/>
    <p:sldId id="279" r:id="rId4"/>
    <p:sldId id="282" r:id="rId5"/>
    <p:sldId id="283" r:id="rId6"/>
    <p:sldId id="257" r:id="rId7"/>
    <p:sldId id="258" r:id="rId8"/>
    <p:sldId id="259" r:id="rId9"/>
    <p:sldId id="260" r:id="rId10"/>
    <p:sldId id="261" r:id="rId11"/>
    <p:sldId id="262" r:id="rId12"/>
    <p:sldId id="263" r:id="rId13"/>
    <p:sldId id="264" r:id="rId14"/>
    <p:sldId id="285" r:id="rId15"/>
    <p:sldId id="28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86" r:id="rId30"/>
    <p:sldId id="287" r:id="rId31"/>
    <p:sldId id="278"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4A3016"/>
    <a:srgbClr val="30164A"/>
    <a:srgbClr val="119F14"/>
    <a:srgbClr val="13634A"/>
    <a:srgbClr val="808000"/>
    <a:srgbClr val="CC66FF"/>
    <a:srgbClr val="FF9933"/>
    <a:srgbClr val="00FFFF"/>
    <a:srgbClr val="D208A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11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F31E3D-EAD0-4592-B39E-A9E08606C479}" type="datetimeFigureOut">
              <a:rPr lang="en-US" smtClean="0"/>
              <a:pPr/>
              <a:t>7/4/2018</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9D02D0-9C22-4D80-9C5A-05A7DDF287DD}"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6C9D02D0-9C22-4D80-9C5A-05A7DDF287DD}" type="slidenum">
              <a:rPr lang="en-IN" smtClean="0"/>
              <a:pPr/>
              <a:t>7</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3211392-6C7A-46EF-B95C-E3431AE47504}" type="datetimeFigureOut">
              <a:rPr lang="en-US" smtClean="0"/>
              <a:pPr/>
              <a:t>7/4/2018</a:t>
            </a:fld>
            <a:endParaRPr lang="en-IN"/>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IN"/>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28B7655-BFB8-4BBC-9BB0-32B410979EE1}" type="slidenum">
              <a:rPr lang="en-IN" smtClean="0"/>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3211392-6C7A-46EF-B95C-E3431AE47504}" type="datetimeFigureOut">
              <a:rPr lang="en-US" smtClean="0"/>
              <a:pPr/>
              <a:t>7/4/2018</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828B7655-BFB8-4BBC-9BB0-32B410979EE1}"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3211392-6C7A-46EF-B95C-E3431AE47504}" type="datetimeFigureOut">
              <a:rPr lang="en-US" smtClean="0"/>
              <a:pPr/>
              <a:t>7/4/2018</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828B7655-BFB8-4BBC-9BB0-32B410979EE1}"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3211392-6C7A-46EF-B95C-E3431AE47504}" type="datetimeFigureOut">
              <a:rPr lang="en-US" smtClean="0"/>
              <a:pPr/>
              <a:t>7/4/2018</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828B7655-BFB8-4BBC-9BB0-32B410979EE1}" type="slidenum">
              <a:rPr lang="en-IN" smtClean="0"/>
              <a:pPr/>
              <a:t>‹#›</a:t>
            </a:fld>
            <a:endParaRPr lang="en-IN"/>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3211392-6C7A-46EF-B95C-E3431AE47504}" type="datetimeFigureOut">
              <a:rPr lang="en-US" smtClean="0"/>
              <a:pPr/>
              <a:t>7/4/2018</a:t>
            </a:fld>
            <a:endParaRPr lang="en-IN"/>
          </a:p>
        </p:txBody>
      </p:sp>
      <p:sp>
        <p:nvSpPr>
          <p:cNvPr id="5" name="Footer Placeholder 4"/>
          <p:cNvSpPr>
            <a:spLocks noGrp="1"/>
          </p:cNvSpPr>
          <p:nvPr>
            <p:ph type="ftr" sz="quarter" idx="11"/>
          </p:nvPr>
        </p:nvSpPr>
        <p:spPr/>
        <p:txBody>
          <a:bodyPr/>
          <a:lstStyle>
            <a:extLst/>
          </a:lstStyle>
          <a:p>
            <a:endParaRPr lang="en-IN"/>
          </a:p>
        </p:txBody>
      </p:sp>
      <p:sp>
        <p:nvSpPr>
          <p:cNvPr id="6" name="Slide Number Placeholder 5"/>
          <p:cNvSpPr>
            <a:spLocks noGrp="1"/>
          </p:cNvSpPr>
          <p:nvPr>
            <p:ph type="sldNum" sz="quarter" idx="12"/>
          </p:nvPr>
        </p:nvSpPr>
        <p:spPr/>
        <p:txBody>
          <a:bodyPr/>
          <a:lstStyle>
            <a:extLst/>
          </a:lstStyle>
          <a:p>
            <a:fld id="{828B7655-BFB8-4BBC-9BB0-32B410979EE1}" type="slidenum">
              <a:rPr lang="en-IN" smtClean="0"/>
              <a:pPr/>
              <a:t>‹#›</a:t>
            </a:fld>
            <a:endParaRPr lang="en-IN"/>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3211392-6C7A-46EF-B95C-E3431AE47504}" type="datetimeFigureOut">
              <a:rPr lang="en-US" smtClean="0"/>
              <a:pPr/>
              <a:t>7/4/2018</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828B7655-BFB8-4BBC-9BB0-32B410979EE1}" type="slidenum">
              <a:rPr lang="en-IN" smtClean="0"/>
              <a:pPr/>
              <a:t>‹#›</a:t>
            </a:fld>
            <a:endParaRPr lang="en-IN"/>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3211392-6C7A-46EF-B95C-E3431AE47504}" type="datetimeFigureOut">
              <a:rPr lang="en-US" smtClean="0"/>
              <a:pPr/>
              <a:t>7/4/2018</a:t>
            </a:fld>
            <a:endParaRPr lang="en-IN"/>
          </a:p>
        </p:txBody>
      </p:sp>
      <p:sp>
        <p:nvSpPr>
          <p:cNvPr id="8" name="Footer Placeholder 7"/>
          <p:cNvSpPr>
            <a:spLocks noGrp="1"/>
          </p:cNvSpPr>
          <p:nvPr>
            <p:ph type="ftr" sz="quarter" idx="11"/>
          </p:nvPr>
        </p:nvSpPr>
        <p:spPr/>
        <p:txBody>
          <a:bodyPr/>
          <a:lstStyle>
            <a:extLst/>
          </a:lstStyle>
          <a:p>
            <a:endParaRPr lang="en-IN"/>
          </a:p>
        </p:txBody>
      </p:sp>
      <p:sp>
        <p:nvSpPr>
          <p:cNvPr id="9" name="Slide Number Placeholder 8"/>
          <p:cNvSpPr>
            <a:spLocks noGrp="1"/>
          </p:cNvSpPr>
          <p:nvPr>
            <p:ph type="sldNum" sz="quarter" idx="12"/>
          </p:nvPr>
        </p:nvSpPr>
        <p:spPr/>
        <p:txBody>
          <a:bodyPr/>
          <a:lstStyle>
            <a:extLst/>
          </a:lstStyle>
          <a:p>
            <a:fld id="{828B7655-BFB8-4BBC-9BB0-32B410979EE1}"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3211392-6C7A-46EF-B95C-E3431AE47504}" type="datetimeFigureOut">
              <a:rPr lang="en-US" smtClean="0"/>
              <a:pPr/>
              <a:t>7/4/2018</a:t>
            </a:fld>
            <a:endParaRPr lang="en-IN"/>
          </a:p>
        </p:txBody>
      </p:sp>
      <p:sp>
        <p:nvSpPr>
          <p:cNvPr id="4" name="Footer Placeholder 3"/>
          <p:cNvSpPr>
            <a:spLocks noGrp="1"/>
          </p:cNvSpPr>
          <p:nvPr>
            <p:ph type="ftr" sz="quarter" idx="11"/>
          </p:nvPr>
        </p:nvSpPr>
        <p:spPr/>
        <p:txBody>
          <a:bodyPr/>
          <a:lstStyle>
            <a:extLst/>
          </a:lstStyle>
          <a:p>
            <a:endParaRPr lang="en-IN"/>
          </a:p>
        </p:txBody>
      </p:sp>
      <p:sp>
        <p:nvSpPr>
          <p:cNvPr id="5" name="Slide Number Placeholder 4"/>
          <p:cNvSpPr>
            <a:spLocks noGrp="1"/>
          </p:cNvSpPr>
          <p:nvPr>
            <p:ph type="sldNum" sz="quarter" idx="12"/>
          </p:nvPr>
        </p:nvSpPr>
        <p:spPr/>
        <p:txBody>
          <a:bodyPr/>
          <a:lstStyle>
            <a:extLst/>
          </a:lstStyle>
          <a:p>
            <a:fld id="{828B7655-BFB8-4BBC-9BB0-32B410979EE1}" type="slidenum">
              <a:rPr lang="en-IN" smtClean="0"/>
              <a:pPr/>
              <a:t>‹#›</a:t>
            </a:fld>
            <a:endParaRPr lang="en-IN"/>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3211392-6C7A-46EF-B95C-E3431AE47504}" type="datetimeFigureOut">
              <a:rPr lang="en-US" smtClean="0"/>
              <a:pPr/>
              <a:t>7/4/2018</a:t>
            </a:fld>
            <a:endParaRPr lang="en-IN"/>
          </a:p>
        </p:txBody>
      </p:sp>
      <p:sp>
        <p:nvSpPr>
          <p:cNvPr id="3" name="Footer Placeholder 2"/>
          <p:cNvSpPr>
            <a:spLocks noGrp="1"/>
          </p:cNvSpPr>
          <p:nvPr>
            <p:ph type="ftr" sz="quarter" idx="11"/>
          </p:nvPr>
        </p:nvSpPr>
        <p:spPr/>
        <p:txBody>
          <a:bodyPr/>
          <a:lstStyle>
            <a:extLst/>
          </a:lstStyle>
          <a:p>
            <a:endParaRPr lang="en-IN"/>
          </a:p>
        </p:txBody>
      </p:sp>
      <p:sp>
        <p:nvSpPr>
          <p:cNvPr id="4" name="Slide Number Placeholder 3"/>
          <p:cNvSpPr>
            <a:spLocks noGrp="1"/>
          </p:cNvSpPr>
          <p:nvPr>
            <p:ph type="sldNum" sz="quarter" idx="12"/>
          </p:nvPr>
        </p:nvSpPr>
        <p:spPr/>
        <p:txBody>
          <a:bodyPr/>
          <a:lstStyle>
            <a:extLst/>
          </a:lstStyle>
          <a:p>
            <a:fld id="{828B7655-BFB8-4BBC-9BB0-32B410979EE1}"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3211392-6C7A-46EF-B95C-E3431AE47504}" type="datetimeFigureOut">
              <a:rPr lang="en-US" smtClean="0"/>
              <a:pPr/>
              <a:t>7/4/2018</a:t>
            </a:fld>
            <a:endParaRPr lang="en-IN"/>
          </a:p>
        </p:txBody>
      </p:sp>
      <p:sp>
        <p:nvSpPr>
          <p:cNvPr id="6" name="Footer Placeholder 5"/>
          <p:cNvSpPr>
            <a:spLocks noGrp="1"/>
          </p:cNvSpPr>
          <p:nvPr>
            <p:ph type="ftr" sz="quarter" idx="11"/>
          </p:nvPr>
        </p:nvSpPr>
        <p:spPr/>
        <p:txBody>
          <a:bodyPr/>
          <a:lstStyle>
            <a:extLst/>
          </a:lstStyle>
          <a:p>
            <a:endParaRPr lang="en-IN"/>
          </a:p>
        </p:txBody>
      </p:sp>
      <p:sp>
        <p:nvSpPr>
          <p:cNvPr id="7" name="Slide Number Placeholder 6"/>
          <p:cNvSpPr>
            <a:spLocks noGrp="1"/>
          </p:cNvSpPr>
          <p:nvPr>
            <p:ph type="sldNum" sz="quarter" idx="12"/>
          </p:nvPr>
        </p:nvSpPr>
        <p:spPr/>
        <p:txBody>
          <a:bodyPr/>
          <a:lstStyle>
            <a:extLst/>
          </a:lstStyle>
          <a:p>
            <a:fld id="{828B7655-BFB8-4BBC-9BB0-32B410979EE1}"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3211392-6C7A-46EF-B95C-E3431AE47504}" type="datetimeFigureOut">
              <a:rPr lang="en-US" smtClean="0"/>
              <a:pPr/>
              <a:t>7/4/2018</a:t>
            </a:fld>
            <a:endParaRPr lang="en-IN"/>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IN"/>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28B7655-BFB8-4BBC-9BB0-32B410979EE1}" type="slidenum">
              <a:rPr lang="en-IN" smtClean="0"/>
              <a:pPr/>
              <a:t>‹#›</a:t>
            </a:fld>
            <a:endParaRPr lang="en-IN"/>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3211392-6C7A-46EF-B95C-E3431AE47504}" type="datetimeFigureOut">
              <a:rPr lang="en-US" smtClean="0"/>
              <a:pPr/>
              <a:t>7/4/2018</a:t>
            </a:fld>
            <a:endParaRPr lang="en-IN"/>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IN"/>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28B7655-BFB8-4BBC-9BB0-32B410979EE1}"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4291"/>
            <a:ext cx="7772400" cy="2571768"/>
          </a:xfrm>
        </p:spPr>
        <p:txBody>
          <a:bodyPr/>
          <a:lstStyle/>
          <a:p>
            <a:pPr algn="ctr"/>
            <a:r>
              <a:rPr lang="en-IN" dirty="0" smtClean="0">
                <a:solidFill>
                  <a:srgbClr val="00B050"/>
                </a:solidFill>
                <a:latin typeface="Algerian" pitchFamily="82" charset="0"/>
              </a:rPr>
              <a:t>Elements  of statistics</a:t>
            </a:r>
            <a:br>
              <a:rPr lang="en-IN" dirty="0" smtClean="0">
                <a:solidFill>
                  <a:srgbClr val="00B050"/>
                </a:solidFill>
                <a:latin typeface="Algerian" pitchFamily="82" charset="0"/>
              </a:rPr>
            </a:br>
            <a:r>
              <a:rPr lang="en-IN" dirty="0" smtClean="0">
                <a:solidFill>
                  <a:schemeClr val="accent2"/>
                </a:solidFill>
                <a:latin typeface="Algerian" pitchFamily="82" charset="0"/>
              </a:rPr>
              <a:t>   </a:t>
            </a:r>
            <a:r>
              <a:rPr lang="en-IN" dirty="0" smtClean="0"/>
              <a:t/>
            </a:r>
            <a:br>
              <a:rPr lang="en-IN" dirty="0" smtClean="0"/>
            </a:br>
            <a:endParaRPr lang="en-IN" dirty="0"/>
          </a:p>
        </p:txBody>
      </p:sp>
      <p:sp>
        <p:nvSpPr>
          <p:cNvPr id="3" name="Subtitle 2"/>
          <p:cNvSpPr>
            <a:spLocks noGrp="1"/>
          </p:cNvSpPr>
          <p:nvPr>
            <p:ph type="subTitle" idx="1"/>
          </p:nvPr>
        </p:nvSpPr>
        <p:spPr>
          <a:xfrm>
            <a:off x="685800" y="2857496"/>
            <a:ext cx="7772400" cy="1953815"/>
          </a:xfrm>
        </p:spPr>
        <p:txBody>
          <a:bodyPr>
            <a:noAutofit/>
          </a:bodyPr>
          <a:lstStyle/>
          <a:p>
            <a:pPr algn="ctr"/>
            <a:r>
              <a:rPr lang="en-US" sz="6600" b="1" dirty="0" err="1" smtClean="0">
                <a:solidFill>
                  <a:srgbClr val="00B050"/>
                </a:solidFill>
                <a:latin typeface="Algerian" pitchFamily="82" charset="0"/>
              </a:rPr>
              <a:t>P.Julia</a:t>
            </a:r>
            <a:r>
              <a:rPr lang="en-US" sz="6600" b="1" dirty="0" smtClean="0">
                <a:solidFill>
                  <a:srgbClr val="00B050"/>
                </a:solidFill>
                <a:latin typeface="Algerian" pitchFamily="82" charset="0"/>
              </a:rPr>
              <a:t> Mary</a:t>
            </a:r>
          </a:p>
          <a:p>
            <a:pPr algn="ctr"/>
            <a:r>
              <a:rPr lang="en-US" sz="4800" b="1" dirty="0" smtClean="0">
                <a:solidFill>
                  <a:srgbClr val="00B050"/>
                </a:solidFill>
                <a:latin typeface="Algerian" pitchFamily="82" charset="0"/>
              </a:rPr>
              <a:t>department of mathematics</a:t>
            </a:r>
            <a:endParaRPr lang="en-IN" sz="4800" b="1" dirty="0">
              <a:solidFill>
                <a:srgbClr val="00B050"/>
              </a:solidFill>
              <a:latin typeface="Algerian" pitchFamily="82" charset="0"/>
            </a:endParaRPr>
          </a:p>
        </p:txBody>
      </p:sp>
    </p:spTree>
  </p:cSld>
  <p:clrMapOvr>
    <a:masterClrMapping/>
  </p:clrMapOvr>
  <p:transition>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solidFill>
                  <a:schemeClr val="bg1">
                    <a:lumMod val="50000"/>
                  </a:schemeClr>
                </a:solidFill>
              </a:rPr>
              <a:t>SPSS gives users a variety of options to open a data file. </a:t>
            </a:r>
            <a:r>
              <a:rPr lang="en-IN" dirty="0" err="1" smtClean="0">
                <a:solidFill>
                  <a:schemeClr val="bg1">
                    <a:lumMod val="50000"/>
                  </a:schemeClr>
                </a:solidFill>
              </a:rPr>
              <a:t>Cilck</a:t>
            </a:r>
            <a:r>
              <a:rPr lang="en-IN" dirty="0" smtClean="0">
                <a:solidFill>
                  <a:schemeClr val="bg1">
                    <a:lumMod val="50000"/>
                  </a:schemeClr>
                </a:solidFill>
              </a:rPr>
              <a:t> on File-Open-Data.... As shown in a dialogue box.</a:t>
            </a:r>
          </a:p>
          <a:p>
            <a:r>
              <a:rPr lang="en-IN" dirty="0" smtClean="0">
                <a:solidFill>
                  <a:schemeClr val="bg1">
                    <a:lumMod val="50000"/>
                  </a:schemeClr>
                </a:solidFill>
              </a:rPr>
              <a:t>We can choose the type of file we want to open in SPSS. The file type can be chosen from the drop down menu.</a:t>
            </a:r>
          </a:p>
          <a:p>
            <a:r>
              <a:rPr lang="en-IN" dirty="0" smtClean="0">
                <a:solidFill>
                  <a:schemeClr val="bg1">
                    <a:lumMod val="50000"/>
                  </a:schemeClr>
                </a:solidFill>
              </a:rPr>
              <a:t>The data files from programs like Excel, </a:t>
            </a:r>
            <a:r>
              <a:rPr lang="en-IN" dirty="0" err="1" smtClean="0">
                <a:solidFill>
                  <a:schemeClr val="bg1">
                    <a:lumMod val="50000"/>
                  </a:schemeClr>
                </a:solidFill>
              </a:rPr>
              <a:t>Systat</a:t>
            </a:r>
            <a:r>
              <a:rPr lang="en-IN" dirty="0" smtClean="0">
                <a:solidFill>
                  <a:schemeClr val="bg1">
                    <a:lumMod val="50000"/>
                  </a:schemeClr>
                </a:solidFill>
              </a:rPr>
              <a:t>, Lotus, dBase, SAS, STATA in addition to text and ASCII formats.</a:t>
            </a:r>
            <a:endParaRPr lang="en-IN" dirty="0">
              <a:solidFill>
                <a:schemeClr val="bg1">
                  <a:lumMod val="50000"/>
                </a:schemeClr>
              </a:solidFill>
            </a:endParaRPr>
          </a:p>
        </p:txBody>
      </p:sp>
      <p:sp>
        <p:nvSpPr>
          <p:cNvPr id="3" name="Title 2"/>
          <p:cNvSpPr>
            <a:spLocks noGrp="1"/>
          </p:cNvSpPr>
          <p:nvPr>
            <p:ph type="title"/>
          </p:nvPr>
        </p:nvSpPr>
        <p:spPr/>
        <p:txBody>
          <a:bodyPr>
            <a:normAutofit fontScale="90000"/>
          </a:bodyPr>
          <a:lstStyle/>
          <a:p>
            <a:pPr algn="ctr"/>
            <a:r>
              <a:rPr lang="en-IN" dirty="0" smtClean="0"/>
              <a:t>IMPORTANTING   AND  EXPORTING DATA</a:t>
            </a:r>
            <a:endParaRPr lang="en-IN" dirty="0"/>
          </a:p>
        </p:txBody>
      </p:sp>
    </p:spTree>
  </p:cSld>
  <p:clrMapOvr>
    <a:masterClrMapping/>
  </p:clrMapOvr>
  <p:transition>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IN" dirty="0" smtClean="0">
                <a:solidFill>
                  <a:srgbClr val="7030A0"/>
                </a:solidFill>
              </a:rPr>
              <a:t>The purpose of this chapter is to introduce such readers to the common statistical terms and concepts which one must know on order to interpret computer generated outputs. This is not to under-emphasize the value of learning the nitty-gritty of statistical techniques.</a:t>
            </a:r>
          </a:p>
          <a:p>
            <a:r>
              <a:rPr lang="en-IN" dirty="0" smtClean="0">
                <a:solidFill>
                  <a:srgbClr val="7030A0"/>
                </a:solidFill>
              </a:rPr>
              <a:t>However, as the objective of this book is to help students use SPSS for their research, we limit the discussion in this chapter to the practical aspects of statistical software package, capable of doing statistical analyses for us.</a:t>
            </a:r>
            <a:endParaRPr lang="en-IN" dirty="0">
              <a:solidFill>
                <a:srgbClr val="7030A0"/>
              </a:solidFill>
            </a:endParaRPr>
          </a:p>
        </p:txBody>
      </p:sp>
      <p:sp>
        <p:nvSpPr>
          <p:cNvPr id="3" name="Title 2"/>
          <p:cNvSpPr>
            <a:spLocks noGrp="1"/>
          </p:cNvSpPr>
          <p:nvPr>
            <p:ph type="title"/>
          </p:nvPr>
        </p:nvSpPr>
        <p:spPr/>
        <p:txBody>
          <a:bodyPr/>
          <a:lstStyle/>
          <a:p>
            <a:r>
              <a:rPr lang="en-IN" dirty="0" smtClean="0">
                <a:solidFill>
                  <a:srgbClr val="92D050"/>
                </a:solidFill>
              </a:rPr>
              <a:t>BASIC  STATISTICAL  CONCEPTS</a:t>
            </a:r>
            <a:endParaRPr lang="en-IN" dirty="0">
              <a:solidFill>
                <a:srgbClr val="92D050"/>
              </a:solidFill>
            </a:endParaRPr>
          </a:p>
        </p:txBody>
      </p:sp>
    </p:spTree>
  </p:cSld>
  <p:clrMapOvr>
    <a:masterClrMapping/>
  </p:clrMapOvr>
  <p:transition>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IN" dirty="0" smtClean="0">
                <a:solidFill>
                  <a:schemeClr val="bg2">
                    <a:lumMod val="50000"/>
                  </a:schemeClr>
                </a:solidFill>
              </a:rPr>
              <a:t>One of the main objective of a </a:t>
            </a:r>
            <a:r>
              <a:rPr lang="en-IN" dirty="0" err="1" smtClean="0">
                <a:solidFill>
                  <a:schemeClr val="bg2">
                    <a:lumMod val="50000"/>
                  </a:schemeClr>
                </a:solidFill>
              </a:rPr>
              <a:t>behavioral</a:t>
            </a:r>
            <a:r>
              <a:rPr lang="en-IN" dirty="0" smtClean="0">
                <a:solidFill>
                  <a:schemeClr val="bg2">
                    <a:lumMod val="50000"/>
                  </a:schemeClr>
                </a:solidFill>
              </a:rPr>
              <a:t> scientist is to develop theories and principles which provide insights into human and organization </a:t>
            </a:r>
            <a:r>
              <a:rPr lang="en-IN" dirty="0" err="1" smtClean="0">
                <a:solidFill>
                  <a:schemeClr val="bg2">
                    <a:lumMod val="50000"/>
                  </a:schemeClr>
                </a:solidFill>
              </a:rPr>
              <a:t>behavior</a:t>
            </a:r>
            <a:r>
              <a:rPr lang="en-IN" dirty="0" smtClean="0">
                <a:solidFill>
                  <a:schemeClr val="bg2">
                    <a:lumMod val="50000"/>
                  </a:schemeClr>
                </a:solidFill>
              </a:rPr>
              <a:t>.</a:t>
            </a:r>
          </a:p>
          <a:p>
            <a:r>
              <a:rPr lang="en-IN" u="sng" dirty="0" smtClean="0">
                <a:solidFill>
                  <a:srgbClr val="FF0000"/>
                </a:solidFill>
              </a:rPr>
              <a:t>1. Qualitative Research: </a:t>
            </a:r>
            <a:r>
              <a:rPr lang="en-IN" dirty="0" smtClean="0">
                <a:solidFill>
                  <a:schemeClr val="bg2">
                    <a:lumMod val="50000"/>
                  </a:schemeClr>
                </a:solidFill>
              </a:rPr>
              <a:t>Qualitative Research involves collecting qualitative data by way of in-depth interviews, observations, field </a:t>
            </a:r>
            <a:r>
              <a:rPr lang="en-IN" dirty="0" err="1" smtClean="0">
                <a:solidFill>
                  <a:schemeClr val="bg2">
                    <a:lumMod val="50000"/>
                  </a:schemeClr>
                </a:solidFill>
              </a:rPr>
              <a:t>notes,open</a:t>
            </a:r>
            <a:r>
              <a:rPr lang="en-IN" dirty="0" smtClean="0">
                <a:solidFill>
                  <a:schemeClr val="bg2">
                    <a:lumMod val="50000"/>
                  </a:schemeClr>
                </a:solidFill>
              </a:rPr>
              <a:t>-ended questions etc.</a:t>
            </a:r>
          </a:p>
          <a:p>
            <a:r>
              <a:rPr lang="en-IN" u="sng" dirty="0" smtClean="0">
                <a:solidFill>
                  <a:srgbClr val="FF0000"/>
                </a:solidFill>
              </a:rPr>
              <a:t>2. Quantitative Research: </a:t>
            </a:r>
            <a:r>
              <a:rPr lang="en-IN" dirty="0" smtClean="0">
                <a:solidFill>
                  <a:schemeClr val="bg2">
                    <a:lumMod val="50000"/>
                  </a:schemeClr>
                </a:solidFill>
              </a:rPr>
              <a:t>This is involves collecting quantitative data based on precise measurement using structured, reliable and validated data collection instrument or through archival data sources.</a:t>
            </a:r>
            <a:endParaRPr lang="en-IN" dirty="0">
              <a:solidFill>
                <a:schemeClr val="bg2">
                  <a:lumMod val="50000"/>
                </a:schemeClr>
              </a:solidFill>
            </a:endParaRPr>
          </a:p>
        </p:txBody>
      </p:sp>
      <p:sp>
        <p:nvSpPr>
          <p:cNvPr id="3" name="Title 2"/>
          <p:cNvSpPr>
            <a:spLocks noGrp="1"/>
          </p:cNvSpPr>
          <p:nvPr>
            <p:ph type="title"/>
          </p:nvPr>
        </p:nvSpPr>
        <p:spPr/>
        <p:txBody>
          <a:bodyPr>
            <a:normAutofit fontScale="90000"/>
          </a:bodyPr>
          <a:lstStyle/>
          <a:p>
            <a:pPr algn="ctr"/>
            <a:r>
              <a:rPr lang="en-IN" dirty="0" smtClean="0">
                <a:solidFill>
                  <a:srgbClr val="00B050"/>
                </a:solidFill>
              </a:rPr>
              <a:t>RESEARCH   IN   BEHAVIORAL SCIENCES</a:t>
            </a:r>
            <a:endParaRPr lang="en-IN" dirty="0">
              <a:solidFill>
                <a:srgbClr val="00B050"/>
              </a:solidFill>
            </a:endParaRPr>
          </a:p>
        </p:txBody>
      </p:sp>
    </p:spTree>
  </p:cSld>
  <p:clrMapOvr>
    <a:masterClrMapping/>
  </p:clrMapOvr>
  <p:transition>
    <p:checke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solidFill>
                  <a:srgbClr val="00B050"/>
                </a:solidFill>
              </a:rPr>
              <a:t>A variable is a characteristic of an individual or object that can be measured.</a:t>
            </a:r>
          </a:p>
          <a:p>
            <a:endParaRPr lang="en-IN" dirty="0" smtClean="0">
              <a:solidFill>
                <a:srgbClr val="92D050"/>
              </a:solidFill>
            </a:endParaRPr>
          </a:p>
          <a:p>
            <a:r>
              <a:rPr lang="en-IN" dirty="0" smtClean="0">
                <a:solidFill>
                  <a:srgbClr val="FF0000"/>
                </a:solidFill>
              </a:rPr>
              <a:t>There are two types of  variables are they:</a:t>
            </a:r>
          </a:p>
          <a:p>
            <a:endParaRPr lang="en-IN" dirty="0" smtClean="0">
              <a:solidFill>
                <a:srgbClr val="92D050"/>
              </a:solidFill>
            </a:endParaRPr>
          </a:p>
          <a:p>
            <a:r>
              <a:rPr lang="en-IN" dirty="0" smtClean="0">
                <a:solidFill>
                  <a:srgbClr val="FF0000"/>
                </a:solidFill>
              </a:rPr>
              <a:t>1.</a:t>
            </a:r>
            <a:r>
              <a:rPr lang="en-IN" dirty="0" smtClean="0">
                <a:solidFill>
                  <a:srgbClr val="92D050"/>
                </a:solidFill>
              </a:rPr>
              <a:t>  </a:t>
            </a:r>
            <a:r>
              <a:rPr lang="en-IN" dirty="0" smtClean="0">
                <a:solidFill>
                  <a:schemeClr val="accent1">
                    <a:lumMod val="75000"/>
                  </a:schemeClr>
                </a:solidFill>
              </a:rPr>
              <a:t>Qualitative  Variables.</a:t>
            </a:r>
          </a:p>
          <a:p>
            <a:endParaRPr lang="en-IN" dirty="0" smtClean="0">
              <a:solidFill>
                <a:srgbClr val="92D050"/>
              </a:solidFill>
            </a:endParaRPr>
          </a:p>
          <a:p>
            <a:r>
              <a:rPr lang="en-IN" dirty="0" smtClean="0">
                <a:solidFill>
                  <a:srgbClr val="FF0000"/>
                </a:solidFill>
              </a:rPr>
              <a:t>2.</a:t>
            </a:r>
            <a:r>
              <a:rPr lang="en-IN" dirty="0" smtClean="0">
                <a:solidFill>
                  <a:srgbClr val="92D050"/>
                </a:solidFill>
              </a:rPr>
              <a:t>  </a:t>
            </a:r>
            <a:r>
              <a:rPr lang="en-IN" dirty="0" smtClean="0">
                <a:solidFill>
                  <a:schemeClr val="accent1">
                    <a:lumMod val="75000"/>
                  </a:schemeClr>
                </a:solidFill>
              </a:rPr>
              <a:t>Quantitative  Variables.</a:t>
            </a:r>
            <a:endParaRPr lang="en-IN" dirty="0">
              <a:solidFill>
                <a:schemeClr val="accent1">
                  <a:lumMod val="75000"/>
                </a:schemeClr>
              </a:solidFill>
            </a:endParaRPr>
          </a:p>
        </p:txBody>
      </p:sp>
      <p:sp>
        <p:nvSpPr>
          <p:cNvPr id="3" name="Title 2"/>
          <p:cNvSpPr>
            <a:spLocks noGrp="1"/>
          </p:cNvSpPr>
          <p:nvPr>
            <p:ph type="title"/>
          </p:nvPr>
        </p:nvSpPr>
        <p:spPr/>
        <p:txBody>
          <a:bodyPr/>
          <a:lstStyle/>
          <a:p>
            <a:pPr algn="ctr"/>
            <a:r>
              <a:rPr lang="en-IN" dirty="0" smtClean="0">
                <a:solidFill>
                  <a:schemeClr val="bg2">
                    <a:lumMod val="50000"/>
                  </a:schemeClr>
                </a:solidFill>
              </a:rPr>
              <a:t>TYPES  OF  VARIABLES</a:t>
            </a:r>
            <a:endParaRPr lang="en-IN" dirty="0">
              <a:solidFill>
                <a:schemeClr val="bg2">
                  <a:lumMod val="50000"/>
                </a:schemeClr>
              </a:solidFill>
            </a:endParaRPr>
          </a:p>
        </p:txBody>
      </p:sp>
    </p:spTree>
  </p:cSld>
  <p:clrMapOvr>
    <a:masterClrMapping/>
  </p:clrMapOvr>
  <p:transition>
    <p:randomBa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5122" name="Picture 2" descr="D:\ppt\what-is-statistics-mc-graw-hillsirwin-15-638.jpgcb=1389795186.jp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spTree>
  </p:cSld>
  <p:clrMapOvr>
    <a:masterClrMapping/>
  </p:clrMapOvr>
  <p:transition>
    <p:push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4098" name="Picture 2" descr="D:\ppt\001-lesson-1-statistical-techniques-for-business-economics-16-728.jpgcb=1284462229.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transition>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N" dirty="0" smtClean="0">
                <a:solidFill>
                  <a:srgbClr val="FF9933"/>
                </a:solidFill>
              </a:rPr>
              <a:t>Qualitative variables are those variables which differ in kind rather than degree.  Those could be measured on nominal or ordinal scales.</a:t>
            </a:r>
          </a:p>
          <a:p>
            <a:r>
              <a:rPr lang="en-IN" dirty="0" smtClean="0">
                <a:solidFill>
                  <a:srgbClr val="FF0000"/>
                </a:solidFill>
              </a:rPr>
              <a:t>(1)</a:t>
            </a:r>
            <a:r>
              <a:rPr lang="en-IN" dirty="0" smtClean="0"/>
              <a:t> </a:t>
            </a:r>
            <a:r>
              <a:rPr lang="en-IN" dirty="0" smtClean="0">
                <a:solidFill>
                  <a:srgbClr val="CC66FF"/>
                </a:solidFill>
              </a:rPr>
              <a:t>The nominal scale indicates categorizing into groups or classes.  For example, gender, religion, race, occupation etc.</a:t>
            </a:r>
          </a:p>
          <a:p>
            <a:r>
              <a:rPr lang="en-IN" dirty="0" smtClean="0">
                <a:solidFill>
                  <a:srgbClr val="FF0000"/>
                </a:solidFill>
              </a:rPr>
              <a:t>(2)</a:t>
            </a:r>
            <a:r>
              <a:rPr lang="en-IN" dirty="0" smtClean="0"/>
              <a:t> </a:t>
            </a:r>
            <a:r>
              <a:rPr lang="en-IN" dirty="0" smtClean="0">
                <a:solidFill>
                  <a:srgbClr val="CC66FF"/>
                </a:solidFill>
              </a:rPr>
              <a:t>The ordinal scale indicates ordering of items.  For example, agreement-disagreement scale, consumer satisfaction rating etc.</a:t>
            </a:r>
            <a:endParaRPr lang="en-IN" dirty="0">
              <a:solidFill>
                <a:srgbClr val="CC66FF"/>
              </a:solidFill>
            </a:endParaRPr>
          </a:p>
        </p:txBody>
      </p:sp>
      <p:sp>
        <p:nvSpPr>
          <p:cNvPr id="3" name="Title 2"/>
          <p:cNvSpPr>
            <a:spLocks noGrp="1"/>
          </p:cNvSpPr>
          <p:nvPr>
            <p:ph type="title"/>
          </p:nvPr>
        </p:nvSpPr>
        <p:spPr/>
        <p:txBody>
          <a:bodyPr/>
          <a:lstStyle/>
          <a:p>
            <a:pPr algn="ctr"/>
            <a:r>
              <a:rPr lang="en-IN" dirty="0" smtClean="0">
                <a:solidFill>
                  <a:srgbClr val="13634A"/>
                </a:solidFill>
              </a:rPr>
              <a:t>QUALITATIVE  VARIABLES</a:t>
            </a:r>
            <a:endParaRPr lang="en-IN" dirty="0">
              <a:solidFill>
                <a:srgbClr val="13634A"/>
              </a:solidFill>
            </a:endParaRPr>
          </a:p>
        </p:txBody>
      </p:sp>
    </p:spTree>
  </p:cSld>
  <p:clrMapOvr>
    <a:masterClrMapping/>
  </p:clrMapOvr>
  <p:transition>
    <p:blind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N" dirty="0" smtClean="0">
                <a:solidFill>
                  <a:srgbClr val="7030A0"/>
                </a:solidFill>
              </a:rPr>
              <a:t>Quantitative variables are those variables which differ in degree rather than kind.  These could be measured on interval or ratio scales.</a:t>
            </a:r>
          </a:p>
          <a:p>
            <a:r>
              <a:rPr lang="en-IN" dirty="0" smtClean="0">
                <a:solidFill>
                  <a:srgbClr val="FF0000"/>
                </a:solidFill>
              </a:rPr>
              <a:t>(1)</a:t>
            </a:r>
            <a:r>
              <a:rPr lang="en-IN" dirty="0" smtClean="0"/>
              <a:t> </a:t>
            </a:r>
            <a:r>
              <a:rPr lang="en-IN" dirty="0" smtClean="0">
                <a:solidFill>
                  <a:srgbClr val="808000"/>
                </a:solidFill>
              </a:rPr>
              <a:t>The interval scale indicates rank and distance from an arbitrary zero measured in unit intervals.  For example, temperature, examination scores etc.</a:t>
            </a:r>
          </a:p>
          <a:p>
            <a:r>
              <a:rPr lang="en-IN" dirty="0" smtClean="0">
                <a:solidFill>
                  <a:srgbClr val="FF0000"/>
                </a:solidFill>
              </a:rPr>
              <a:t>(2)</a:t>
            </a:r>
            <a:r>
              <a:rPr lang="en-IN" dirty="0" smtClean="0"/>
              <a:t> </a:t>
            </a:r>
            <a:r>
              <a:rPr lang="en-IN" dirty="0" smtClean="0">
                <a:solidFill>
                  <a:srgbClr val="808000"/>
                </a:solidFill>
              </a:rPr>
              <a:t>The ratio scale indicates rank and distance from a natural zero.  For example, height, monthly, consumption, annual budget etc.</a:t>
            </a:r>
            <a:endParaRPr lang="en-IN" dirty="0">
              <a:solidFill>
                <a:srgbClr val="808000"/>
              </a:solidFill>
            </a:endParaRPr>
          </a:p>
        </p:txBody>
      </p:sp>
      <p:sp>
        <p:nvSpPr>
          <p:cNvPr id="3" name="Title 2"/>
          <p:cNvSpPr>
            <a:spLocks noGrp="1"/>
          </p:cNvSpPr>
          <p:nvPr>
            <p:ph type="title"/>
          </p:nvPr>
        </p:nvSpPr>
        <p:spPr/>
        <p:txBody>
          <a:bodyPr/>
          <a:lstStyle/>
          <a:p>
            <a:pPr algn="ctr"/>
            <a:r>
              <a:rPr lang="en-IN" dirty="0" smtClean="0">
                <a:solidFill>
                  <a:schemeClr val="accent2"/>
                </a:solidFill>
              </a:rPr>
              <a:t>QUANTITATIVE  VARIABLES</a:t>
            </a:r>
            <a:endParaRPr lang="en-IN" dirty="0">
              <a:solidFill>
                <a:schemeClr val="accent2"/>
              </a:solidFill>
            </a:endParaRPr>
          </a:p>
        </p:txBody>
      </p:sp>
    </p:spTree>
  </p:cSld>
  <p:clrMapOvr>
    <a:masterClrMapping/>
  </p:clrMapOvr>
  <p:transition>
    <p:blinds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N" dirty="0" smtClean="0">
                <a:solidFill>
                  <a:srgbClr val="92D050"/>
                </a:solidFill>
              </a:rPr>
              <a:t>Reliability refers to the confidence we can place on the measuring instrument to give us the same numeric value when the measurement is repeated on the same object.</a:t>
            </a:r>
          </a:p>
          <a:p>
            <a:r>
              <a:rPr lang="en-IN" dirty="0" smtClean="0">
                <a:solidFill>
                  <a:srgbClr val="92D050"/>
                </a:solidFill>
              </a:rPr>
              <a:t>Validity on the other hand means that our measuring instrument actually measures the property it is supposed to measure.  Reliability of an instrument does not warranty its validity.</a:t>
            </a:r>
          </a:p>
          <a:p>
            <a:r>
              <a:rPr lang="en-IN" dirty="0" smtClean="0">
                <a:solidFill>
                  <a:srgbClr val="FF0000"/>
                </a:solidFill>
              </a:rPr>
              <a:t>(1)</a:t>
            </a:r>
            <a:r>
              <a:rPr lang="en-IN" dirty="0" smtClean="0"/>
              <a:t> </a:t>
            </a:r>
            <a:r>
              <a:rPr lang="en-IN" dirty="0" smtClean="0">
                <a:solidFill>
                  <a:srgbClr val="00FFFF"/>
                </a:solidFill>
              </a:rPr>
              <a:t>Assessing Reliability</a:t>
            </a:r>
          </a:p>
          <a:p>
            <a:r>
              <a:rPr lang="en-IN" dirty="0" smtClean="0">
                <a:solidFill>
                  <a:srgbClr val="FF0000"/>
                </a:solidFill>
              </a:rPr>
              <a:t>(2)</a:t>
            </a:r>
            <a:r>
              <a:rPr lang="en-IN" dirty="0" smtClean="0"/>
              <a:t> </a:t>
            </a:r>
            <a:r>
              <a:rPr lang="en-IN" dirty="0" smtClean="0">
                <a:solidFill>
                  <a:srgbClr val="00FFFF"/>
                </a:solidFill>
              </a:rPr>
              <a:t>Assessing Validity </a:t>
            </a:r>
            <a:endParaRPr lang="en-IN" dirty="0">
              <a:solidFill>
                <a:srgbClr val="00FFFF"/>
              </a:solidFill>
            </a:endParaRPr>
          </a:p>
        </p:txBody>
      </p:sp>
      <p:sp>
        <p:nvSpPr>
          <p:cNvPr id="3" name="Title 2"/>
          <p:cNvSpPr>
            <a:spLocks noGrp="1"/>
          </p:cNvSpPr>
          <p:nvPr>
            <p:ph type="title"/>
          </p:nvPr>
        </p:nvSpPr>
        <p:spPr/>
        <p:txBody>
          <a:bodyPr/>
          <a:lstStyle/>
          <a:p>
            <a:pPr algn="ctr"/>
            <a:r>
              <a:rPr lang="en-IN" dirty="0" smtClean="0">
                <a:solidFill>
                  <a:srgbClr val="00FFFF"/>
                </a:solidFill>
              </a:rPr>
              <a:t>RELIABILITY AND VALIDITY</a:t>
            </a:r>
            <a:endParaRPr lang="en-IN" dirty="0">
              <a:solidFill>
                <a:srgbClr val="00FFFF"/>
              </a:solidFill>
            </a:endParaRPr>
          </a:p>
        </p:txBody>
      </p:sp>
    </p:spTree>
  </p:cSld>
  <p:clrMapOvr>
    <a:masterClrMapping/>
  </p:clrMapOvr>
  <p:transition>
    <p:check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IN" dirty="0" smtClean="0">
                <a:solidFill>
                  <a:srgbClr val="0070C0"/>
                </a:solidFill>
              </a:rPr>
              <a:t>Reliability  is the  degree to which one may expect to find the same result if a measurement is repeated.  One way to ideally measure reliability is by the test-retest method.</a:t>
            </a:r>
          </a:p>
          <a:p>
            <a:r>
              <a:rPr lang="en-IN" dirty="0" smtClean="0">
                <a:solidFill>
                  <a:srgbClr val="0070C0"/>
                </a:solidFill>
              </a:rPr>
              <a:t>Once a subject has been put through some test, it will no longer remain neutral to the test.</a:t>
            </a:r>
          </a:p>
          <a:p>
            <a:r>
              <a:rPr lang="en-IN" dirty="0" smtClean="0">
                <a:solidFill>
                  <a:srgbClr val="0070C0"/>
                </a:solidFill>
              </a:rPr>
              <a:t>The commonly used techniques for assessing reliability include Cohen’s kappa coefficient for categorical data and </a:t>
            </a:r>
            <a:r>
              <a:rPr lang="en-IN" dirty="0" err="1" smtClean="0">
                <a:solidFill>
                  <a:srgbClr val="0070C0"/>
                </a:solidFill>
              </a:rPr>
              <a:t>Cronbach’s</a:t>
            </a:r>
            <a:r>
              <a:rPr lang="en-IN" dirty="0" smtClean="0">
                <a:solidFill>
                  <a:srgbClr val="0070C0"/>
                </a:solidFill>
              </a:rPr>
              <a:t> alpha for internal reliability of a set of questions .</a:t>
            </a:r>
            <a:endParaRPr lang="en-IN" dirty="0">
              <a:solidFill>
                <a:srgbClr val="0070C0"/>
              </a:solidFill>
            </a:endParaRPr>
          </a:p>
        </p:txBody>
      </p:sp>
      <p:sp>
        <p:nvSpPr>
          <p:cNvPr id="3" name="Title 2"/>
          <p:cNvSpPr>
            <a:spLocks noGrp="1"/>
          </p:cNvSpPr>
          <p:nvPr>
            <p:ph type="title"/>
          </p:nvPr>
        </p:nvSpPr>
        <p:spPr/>
        <p:txBody>
          <a:bodyPr/>
          <a:lstStyle/>
          <a:p>
            <a:pPr algn="ctr"/>
            <a:r>
              <a:rPr lang="en-IN" dirty="0" smtClean="0">
                <a:solidFill>
                  <a:srgbClr val="7030A0"/>
                </a:solidFill>
              </a:rPr>
              <a:t>ASSESSING  RELIABILITY</a:t>
            </a:r>
            <a:endParaRPr lang="en-IN" dirty="0">
              <a:solidFill>
                <a:srgbClr val="7030A0"/>
              </a:solidFill>
            </a:endParaRPr>
          </a:p>
        </p:txBody>
      </p:sp>
    </p:spTree>
  </p:cSld>
  <p:clrMapOvr>
    <a:masterClrMapping/>
  </p:clrMapOvr>
  <p:transition>
    <p:checke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1026" name="Picture 2" descr="D:\ppt\an-introduction-to-spss-1-638.jpgcb=1352773743.jp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spTree>
  </p:cSld>
  <p:clrMapOvr>
    <a:masterClrMapping/>
  </p:clrMapOvr>
  <p:transition>
    <p:comb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N" dirty="0" smtClean="0">
                <a:solidFill>
                  <a:schemeClr val="bg2">
                    <a:lumMod val="50000"/>
                  </a:schemeClr>
                </a:solidFill>
              </a:rPr>
              <a:t>The objective of assessing validity is to see how accurate is the relationship between the measure and the underlying trait it is trying to measure.  The first step in assessing validity is called the face validity test.</a:t>
            </a:r>
          </a:p>
          <a:p>
            <a:r>
              <a:rPr lang="en-IN" dirty="0" smtClean="0">
                <a:solidFill>
                  <a:schemeClr val="bg2">
                    <a:lumMod val="50000"/>
                  </a:schemeClr>
                </a:solidFill>
              </a:rPr>
              <a:t>The face validity test is done by showing the instrument to experts and actual subject and analyzing their responses qualitatively.</a:t>
            </a:r>
          </a:p>
          <a:p>
            <a:r>
              <a:rPr lang="en-IN" dirty="0" smtClean="0">
                <a:solidFill>
                  <a:srgbClr val="FF0000"/>
                </a:solidFill>
              </a:rPr>
              <a:t>(1)</a:t>
            </a:r>
            <a:r>
              <a:rPr lang="en-IN" dirty="0" smtClean="0"/>
              <a:t> </a:t>
            </a:r>
            <a:r>
              <a:rPr lang="en-IN" dirty="0" smtClean="0">
                <a:solidFill>
                  <a:srgbClr val="00FF00"/>
                </a:solidFill>
              </a:rPr>
              <a:t>Predictive validity</a:t>
            </a:r>
          </a:p>
          <a:p>
            <a:r>
              <a:rPr lang="en-IN" dirty="0" smtClean="0">
                <a:solidFill>
                  <a:srgbClr val="FF0000"/>
                </a:solidFill>
              </a:rPr>
              <a:t>(2)</a:t>
            </a:r>
            <a:r>
              <a:rPr lang="en-IN" dirty="0" smtClean="0"/>
              <a:t> </a:t>
            </a:r>
            <a:r>
              <a:rPr lang="en-IN" dirty="0" smtClean="0">
                <a:solidFill>
                  <a:srgbClr val="00FF00"/>
                </a:solidFill>
              </a:rPr>
              <a:t>Content validity</a:t>
            </a:r>
          </a:p>
          <a:p>
            <a:r>
              <a:rPr lang="en-IN" dirty="0" smtClean="0">
                <a:solidFill>
                  <a:srgbClr val="FF0000"/>
                </a:solidFill>
              </a:rPr>
              <a:t>(3)</a:t>
            </a:r>
            <a:r>
              <a:rPr lang="en-IN" dirty="0" smtClean="0"/>
              <a:t> </a:t>
            </a:r>
            <a:r>
              <a:rPr lang="en-IN" dirty="0" smtClean="0">
                <a:solidFill>
                  <a:srgbClr val="00FF00"/>
                </a:solidFill>
              </a:rPr>
              <a:t>Construct validity.</a:t>
            </a:r>
          </a:p>
        </p:txBody>
      </p:sp>
      <p:sp>
        <p:nvSpPr>
          <p:cNvPr id="3" name="Title 2"/>
          <p:cNvSpPr>
            <a:spLocks noGrp="1"/>
          </p:cNvSpPr>
          <p:nvPr>
            <p:ph type="title"/>
          </p:nvPr>
        </p:nvSpPr>
        <p:spPr/>
        <p:txBody>
          <a:bodyPr/>
          <a:lstStyle/>
          <a:p>
            <a:pPr algn="ctr"/>
            <a:r>
              <a:rPr lang="en-IN" dirty="0" smtClean="0">
                <a:solidFill>
                  <a:srgbClr val="FF0000"/>
                </a:solidFill>
              </a:rPr>
              <a:t>ASSESSING  VALIDITY</a:t>
            </a:r>
            <a:endParaRPr lang="en-IN" dirty="0">
              <a:solidFill>
                <a:srgbClr val="FF0000"/>
              </a:solidFill>
            </a:endParaRPr>
          </a:p>
        </p:txBody>
      </p:sp>
    </p:spTree>
  </p:cSld>
  <p:clrMapOvr>
    <a:masterClrMapping/>
  </p:clrMapOvr>
  <p:transition>
    <p:comb/>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N" dirty="0" smtClean="0">
                <a:solidFill>
                  <a:schemeClr val="accent4">
                    <a:lumMod val="75000"/>
                  </a:schemeClr>
                </a:solidFill>
              </a:rPr>
              <a:t>Hypothesis testing is a process for choosing between different alternatives.  The alternatives have to be mutually exclusive and exhaustive.  In the example of the electric bulb manufacturer, the following two options will have to be considered to verify the manufacturer’s claim:</a:t>
            </a:r>
          </a:p>
          <a:p>
            <a:r>
              <a:rPr lang="en-IN" dirty="0" smtClean="0">
                <a:solidFill>
                  <a:srgbClr val="FF0000"/>
                </a:solidFill>
              </a:rPr>
              <a:t>(1) </a:t>
            </a:r>
            <a:r>
              <a:rPr lang="en-IN" dirty="0" smtClean="0">
                <a:solidFill>
                  <a:srgbClr val="00B050"/>
                </a:solidFill>
              </a:rPr>
              <a:t>Average life of the bulb is greater than or equal to 1000 hours.</a:t>
            </a:r>
          </a:p>
          <a:p>
            <a:r>
              <a:rPr lang="en-IN" dirty="0" smtClean="0">
                <a:solidFill>
                  <a:srgbClr val="FF0000"/>
                </a:solidFill>
              </a:rPr>
              <a:t>(2)</a:t>
            </a:r>
            <a:r>
              <a:rPr lang="en-IN" dirty="0" smtClean="0"/>
              <a:t> </a:t>
            </a:r>
            <a:r>
              <a:rPr lang="en-IN" dirty="0" smtClean="0">
                <a:solidFill>
                  <a:srgbClr val="00B050"/>
                </a:solidFill>
              </a:rPr>
              <a:t>Average life of the bulb is less than 1000 hours.</a:t>
            </a:r>
            <a:endParaRPr lang="en-IN" dirty="0">
              <a:solidFill>
                <a:srgbClr val="00B050"/>
              </a:solidFill>
            </a:endParaRPr>
          </a:p>
        </p:txBody>
      </p:sp>
      <p:sp>
        <p:nvSpPr>
          <p:cNvPr id="3" name="Title 2"/>
          <p:cNvSpPr>
            <a:spLocks noGrp="1"/>
          </p:cNvSpPr>
          <p:nvPr>
            <p:ph type="title"/>
          </p:nvPr>
        </p:nvSpPr>
        <p:spPr/>
        <p:txBody>
          <a:bodyPr/>
          <a:lstStyle/>
          <a:p>
            <a:pPr algn="ctr"/>
            <a:r>
              <a:rPr lang="en-IN" dirty="0" smtClean="0">
                <a:solidFill>
                  <a:srgbClr val="D208A7"/>
                </a:solidFill>
              </a:rPr>
              <a:t>HYPOTHESIS  TESTING </a:t>
            </a:r>
            <a:endParaRPr lang="en-IN" dirty="0">
              <a:solidFill>
                <a:srgbClr val="D208A7"/>
              </a:solidFill>
            </a:endParaRPr>
          </a:p>
        </p:txBody>
      </p:sp>
    </p:spTree>
  </p:cSld>
  <p:clrMapOvr>
    <a:masterClrMapping/>
  </p:clrMapOvr>
  <p:transition>
    <p:comb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85860"/>
            <a:ext cx="8229600" cy="4929222"/>
          </a:xfrm>
        </p:spPr>
        <p:txBody>
          <a:bodyPr>
            <a:normAutofit fontScale="92500" lnSpcReduction="20000"/>
          </a:bodyPr>
          <a:lstStyle/>
          <a:p>
            <a:r>
              <a:rPr lang="en-IN" dirty="0" smtClean="0">
                <a:solidFill>
                  <a:srgbClr val="FF33CC"/>
                </a:solidFill>
              </a:rPr>
              <a:t>Typically, in hypothesis testing, we have two options to choose from.</a:t>
            </a:r>
          </a:p>
          <a:p>
            <a:r>
              <a:rPr lang="en-IN" dirty="0" smtClean="0">
                <a:solidFill>
                  <a:srgbClr val="FF0000"/>
                </a:solidFill>
              </a:rPr>
              <a:t>(1)</a:t>
            </a:r>
            <a:r>
              <a:rPr lang="en-IN" dirty="0" smtClean="0"/>
              <a:t> </a:t>
            </a:r>
            <a:r>
              <a:rPr lang="en-IN" dirty="0" smtClean="0">
                <a:solidFill>
                  <a:srgbClr val="7030A0"/>
                </a:solidFill>
              </a:rPr>
              <a:t>Null Hypothesis (H0)-It is the presumption that is accepted as correct unless there is strong evidence against it.</a:t>
            </a:r>
          </a:p>
          <a:p>
            <a:r>
              <a:rPr lang="en-IN" dirty="0" smtClean="0">
                <a:solidFill>
                  <a:srgbClr val="FF0000"/>
                </a:solidFill>
              </a:rPr>
              <a:t>(2)</a:t>
            </a:r>
            <a:r>
              <a:rPr lang="en-IN" dirty="0" smtClean="0"/>
              <a:t> </a:t>
            </a:r>
            <a:r>
              <a:rPr lang="en-IN" dirty="0" smtClean="0">
                <a:solidFill>
                  <a:srgbClr val="7030A0"/>
                </a:solidFill>
              </a:rPr>
              <a:t>Alternative Hypothesis (H1)-It is accepted when H0 is rejected.</a:t>
            </a:r>
          </a:p>
          <a:p>
            <a:r>
              <a:rPr lang="en-IN" dirty="0" smtClean="0">
                <a:solidFill>
                  <a:srgbClr val="FF33CC"/>
                </a:solidFill>
              </a:rPr>
              <a:t>Hypothesis testing helps in decision-making in real life business, economics and research-related problems. Some examples are:</a:t>
            </a:r>
          </a:p>
          <a:p>
            <a:r>
              <a:rPr lang="en-IN" dirty="0" smtClean="0">
                <a:solidFill>
                  <a:srgbClr val="FF0000"/>
                </a:solidFill>
              </a:rPr>
              <a:t>(1)</a:t>
            </a:r>
            <a:r>
              <a:rPr lang="en-IN" dirty="0" smtClean="0"/>
              <a:t> </a:t>
            </a:r>
            <a:r>
              <a:rPr lang="en-IN" dirty="0" smtClean="0">
                <a:solidFill>
                  <a:srgbClr val="00B050"/>
                </a:solidFill>
              </a:rPr>
              <a:t>Marketing </a:t>
            </a:r>
            <a:r>
              <a:rPr lang="en-IN" dirty="0" smtClean="0"/>
              <a:t>                  </a:t>
            </a:r>
            <a:r>
              <a:rPr lang="en-IN" dirty="0" smtClean="0">
                <a:solidFill>
                  <a:schemeClr val="accent2"/>
                </a:solidFill>
              </a:rPr>
              <a:t>(5)</a:t>
            </a:r>
            <a:r>
              <a:rPr lang="en-IN" dirty="0" smtClean="0"/>
              <a:t> </a:t>
            </a:r>
            <a:r>
              <a:rPr lang="en-IN" dirty="0" smtClean="0">
                <a:solidFill>
                  <a:srgbClr val="00B050"/>
                </a:solidFill>
              </a:rPr>
              <a:t>Quality Control</a:t>
            </a:r>
          </a:p>
          <a:p>
            <a:r>
              <a:rPr lang="en-IN" dirty="0" smtClean="0">
                <a:solidFill>
                  <a:srgbClr val="FF0000"/>
                </a:solidFill>
              </a:rPr>
              <a:t>(2)</a:t>
            </a:r>
            <a:r>
              <a:rPr lang="en-IN" dirty="0" smtClean="0"/>
              <a:t> </a:t>
            </a:r>
            <a:r>
              <a:rPr lang="en-IN" dirty="0" smtClean="0">
                <a:solidFill>
                  <a:srgbClr val="00B050"/>
                </a:solidFill>
              </a:rPr>
              <a:t>Production</a:t>
            </a:r>
            <a:r>
              <a:rPr lang="en-IN" dirty="0" smtClean="0"/>
              <a:t>                  </a:t>
            </a:r>
            <a:r>
              <a:rPr lang="en-IN" dirty="0" smtClean="0">
                <a:solidFill>
                  <a:schemeClr val="accent2"/>
                </a:solidFill>
              </a:rPr>
              <a:t>(6)</a:t>
            </a:r>
            <a:r>
              <a:rPr lang="en-IN" dirty="0" smtClean="0"/>
              <a:t> </a:t>
            </a:r>
            <a:r>
              <a:rPr lang="en-IN" dirty="0" smtClean="0">
                <a:solidFill>
                  <a:srgbClr val="00B050"/>
                </a:solidFill>
              </a:rPr>
              <a:t>Economics</a:t>
            </a:r>
          </a:p>
          <a:p>
            <a:r>
              <a:rPr lang="en-IN" dirty="0" smtClean="0">
                <a:solidFill>
                  <a:srgbClr val="FF0000"/>
                </a:solidFill>
              </a:rPr>
              <a:t>(3)</a:t>
            </a:r>
            <a:r>
              <a:rPr lang="en-IN" dirty="0" smtClean="0"/>
              <a:t> </a:t>
            </a:r>
            <a:r>
              <a:rPr lang="en-IN" dirty="0" smtClean="0">
                <a:solidFill>
                  <a:srgbClr val="00B050"/>
                </a:solidFill>
              </a:rPr>
              <a:t>Finance</a:t>
            </a:r>
            <a:r>
              <a:rPr lang="en-IN" dirty="0" smtClean="0"/>
              <a:t>                       </a:t>
            </a:r>
            <a:r>
              <a:rPr lang="en-IN" dirty="0" smtClean="0">
                <a:solidFill>
                  <a:schemeClr val="accent2"/>
                </a:solidFill>
              </a:rPr>
              <a:t>(7)</a:t>
            </a:r>
            <a:r>
              <a:rPr lang="en-IN" dirty="0" smtClean="0"/>
              <a:t> </a:t>
            </a:r>
            <a:r>
              <a:rPr lang="en-IN" dirty="0" smtClean="0">
                <a:solidFill>
                  <a:srgbClr val="00B050"/>
                </a:solidFill>
              </a:rPr>
              <a:t>Research</a:t>
            </a:r>
          </a:p>
          <a:p>
            <a:r>
              <a:rPr lang="en-IN" dirty="0" smtClean="0">
                <a:solidFill>
                  <a:srgbClr val="FF0000"/>
                </a:solidFill>
              </a:rPr>
              <a:t>(4) </a:t>
            </a:r>
            <a:r>
              <a:rPr lang="en-IN" dirty="0" smtClean="0">
                <a:solidFill>
                  <a:srgbClr val="00B050"/>
                </a:solidFill>
              </a:rPr>
              <a:t>Human Resource</a:t>
            </a:r>
          </a:p>
          <a:p>
            <a:endParaRPr lang="en-IN" dirty="0"/>
          </a:p>
        </p:txBody>
      </p:sp>
      <p:sp>
        <p:nvSpPr>
          <p:cNvPr id="3" name="Title 2"/>
          <p:cNvSpPr>
            <a:spLocks noGrp="1"/>
          </p:cNvSpPr>
          <p:nvPr>
            <p:ph type="title"/>
          </p:nvPr>
        </p:nvSpPr>
        <p:spPr>
          <a:xfrm>
            <a:off x="500034" y="0"/>
            <a:ext cx="8229600" cy="1143000"/>
          </a:xfrm>
        </p:spPr>
        <p:txBody>
          <a:bodyPr/>
          <a:lstStyle/>
          <a:p>
            <a:endParaRPr lang="en-IN" dirty="0"/>
          </a:p>
        </p:txBody>
      </p:sp>
    </p:spTree>
  </p:cSld>
  <p:clrMapOvr>
    <a:masterClrMapping/>
  </p:clrMapOvr>
  <p:transition>
    <p:randomBa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N" dirty="0" smtClean="0">
                <a:solidFill>
                  <a:schemeClr val="accent3">
                    <a:lumMod val="75000"/>
                  </a:schemeClr>
                </a:solidFill>
              </a:rPr>
              <a:t>A manager in his day-to-day operations requires as much information as possible about the business performance, economic environment and industry trends to be able to make the right decisions.</a:t>
            </a:r>
          </a:p>
          <a:p>
            <a:r>
              <a:rPr lang="en-IN" dirty="0" smtClean="0">
                <a:solidFill>
                  <a:schemeClr val="accent3">
                    <a:lumMod val="75000"/>
                  </a:schemeClr>
                </a:solidFill>
              </a:rPr>
              <a:t>This chapter presents some of the tools for summarizing various kinds of data with the help of SPSS and MS Excel. Some basic terms and concepts have also been briefly explained but the emphasis is in explaining the use of a software package for summarizing data.</a:t>
            </a:r>
          </a:p>
        </p:txBody>
      </p:sp>
      <p:sp>
        <p:nvSpPr>
          <p:cNvPr id="3" name="Title 2"/>
          <p:cNvSpPr>
            <a:spLocks noGrp="1"/>
          </p:cNvSpPr>
          <p:nvPr>
            <p:ph type="title"/>
          </p:nvPr>
        </p:nvSpPr>
        <p:spPr/>
        <p:txBody>
          <a:bodyPr>
            <a:normAutofit fontScale="90000"/>
          </a:bodyPr>
          <a:lstStyle/>
          <a:p>
            <a:pPr algn="ctr"/>
            <a:r>
              <a:rPr lang="en-IN" sz="3600" dirty="0" smtClean="0">
                <a:solidFill>
                  <a:schemeClr val="accent4">
                    <a:lumMod val="60000"/>
                    <a:lumOff val="40000"/>
                  </a:schemeClr>
                </a:solidFill>
              </a:rPr>
              <a:t>SUMMARIZING DATA: DESCRIPTIVE STATISTICS</a:t>
            </a:r>
            <a:endParaRPr lang="en-IN" sz="3600" dirty="0">
              <a:solidFill>
                <a:schemeClr val="accent4">
                  <a:lumMod val="60000"/>
                  <a:lumOff val="40000"/>
                </a:schemeClr>
              </a:solidFill>
            </a:endParaRPr>
          </a:p>
        </p:txBody>
      </p:sp>
    </p:spTree>
  </p:cSld>
  <p:clrMapOvr>
    <a:masterClrMapping/>
  </p:clrMapOvr>
  <p:transition>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solidFill>
                  <a:srgbClr val="808000"/>
                </a:solidFill>
              </a:rPr>
              <a:t>Descriptive statistics are numerical and graphical methods used to summarize data and bring forth the underlying information.  The numerical methods include measures of central tendency and measures of variability.</a:t>
            </a:r>
          </a:p>
          <a:p>
            <a:r>
              <a:rPr lang="en-IN" dirty="0" smtClean="0">
                <a:solidFill>
                  <a:srgbClr val="FF0000"/>
                </a:solidFill>
              </a:rPr>
              <a:t>(1)</a:t>
            </a:r>
            <a:r>
              <a:rPr lang="en-IN" dirty="0" smtClean="0"/>
              <a:t> </a:t>
            </a:r>
            <a:r>
              <a:rPr lang="en-IN" dirty="0" smtClean="0">
                <a:solidFill>
                  <a:schemeClr val="accent3">
                    <a:lumMod val="75000"/>
                  </a:schemeClr>
                </a:solidFill>
              </a:rPr>
              <a:t>Measures of Central Tendency</a:t>
            </a:r>
          </a:p>
          <a:p>
            <a:r>
              <a:rPr lang="en-IN" dirty="0" smtClean="0">
                <a:solidFill>
                  <a:srgbClr val="FF0000"/>
                </a:solidFill>
              </a:rPr>
              <a:t>(2)</a:t>
            </a:r>
            <a:r>
              <a:rPr lang="en-IN" dirty="0" smtClean="0"/>
              <a:t> </a:t>
            </a:r>
            <a:r>
              <a:rPr lang="en-IN" dirty="0" smtClean="0">
                <a:solidFill>
                  <a:schemeClr val="accent3">
                    <a:lumMod val="75000"/>
                  </a:schemeClr>
                </a:solidFill>
              </a:rPr>
              <a:t>Measures of Variability</a:t>
            </a:r>
          </a:p>
          <a:p>
            <a:r>
              <a:rPr lang="en-IN" dirty="0" smtClean="0">
                <a:solidFill>
                  <a:srgbClr val="FF0000"/>
                </a:solidFill>
              </a:rPr>
              <a:t>(3)</a:t>
            </a:r>
            <a:r>
              <a:rPr lang="en-IN" dirty="0" smtClean="0"/>
              <a:t> </a:t>
            </a:r>
            <a:r>
              <a:rPr lang="en-IN" dirty="0" smtClean="0">
                <a:solidFill>
                  <a:schemeClr val="accent3">
                    <a:lumMod val="75000"/>
                  </a:schemeClr>
                </a:solidFill>
              </a:rPr>
              <a:t>Percentiles, Quartiles and  </a:t>
            </a:r>
            <a:r>
              <a:rPr lang="en-IN" dirty="0" err="1" smtClean="0">
                <a:solidFill>
                  <a:schemeClr val="accent3">
                    <a:lumMod val="75000"/>
                  </a:schemeClr>
                </a:solidFill>
              </a:rPr>
              <a:t>Interquartile</a:t>
            </a:r>
            <a:r>
              <a:rPr lang="en-IN" dirty="0" smtClean="0">
                <a:solidFill>
                  <a:schemeClr val="accent3">
                    <a:lumMod val="75000"/>
                  </a:schemeClr>
                </a:solidFill>
              </a:rPr>
              <a:t> Range</a:t>
            </a:r>
          </a:p>
          <a:p>
            <a:r>
              <a:rPr lang="en-IN" dirty="0" smtClean="0">
                <a:solidFill>
                  <a:srgbClr val="FF0000"/>
                </a:solidFill>
              </a:rPr>
              <a:t>(4)</a:t>
            </a:r>
            <a:r>
              <a:rPr lang="en-IN" dirty="0" smtClean="0"/>
              <a:t> </a:t>
            </a:r>
            <a:r>
              <a:rPr lang="en-IN" dirty="0" err="1" smtClean="0">
                <a:solidFill>
                  <a:schemeClr val="accent3">
                    <a:lumMod val="75000"/>
                  </a:schemeClr>
                </a:solidFill>
              </a:rPr>
              <a:t>Skewness</a:t>
            </a:r>
            <a:endParaRPr lang="en-IN" dirty="0">
              <a:solidFill>
                <a:schemeClr val="accent3">
                  <a:lumMod val="75000"/>
                </a:schemeClr>
              </a:solidFill>
            </a:endParaRPr>
          </a:p>
        </p:txBody>
      </p:sp>
      <p:sp>
        <p:nvSpPr>
          <p:cNvPr id="3" name="Title 2"/>
          <p:cNvSpPr>
            <a:spLocks noGrp="1"/>
          </p:cNvSpPr>
          <p:nvPr>
            <p:ph type="title"/>
          </p:nvPr>
        </p:nvSpPr>
        <p:spPr/>
        <p:txBody>
          <a:bodyPr/>
          <a:lstStyle/>
          <a:p>
            <a:pPr algn="ctr"/>
            <a:r>
              <a:rPr lang="en-IN" dirty="0" smtClean="0">
                <a:solidFill>
                  <a:schemeClr val="accent6">
                    <a:lumMod val="60000"/>
                    <a:lumOff val="40000"/>
                  </a:schemeClr>
                </a:solidFill>
              </a:rPr>
              <a:t>BASIC  CONCEPTS</a:t>
            </a:r>
            <a:endParaRPr lang="en-IN" dirty="0">
              <a:solidFill>
                <a:schemeClr val="accent6">
                  <a:lumMod val="60000"/>
                  <a:lumOff val="40000"/>
                </a:schemeClr>
              </a:solidFill>
            </a:endParaRPr>
          </a:p>
        </p:txBody>
      </p:sp>
    </p:spTree>
  </p:cSld>
  <p:clrMapOvr>
    <a:masterClrMapping/>
  </p:clrMapOvr>
  <p:transition>
    <p:wheel spokes="8"/>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IN" dirty="0" smtClean="0">
                <a:solidFill>
                  <a:srgbClr val="FF33CC"/>
                </a:solidFill>
              </a:rPr>
              <a:t>Measures of central tendency provide information about a representative value of the data set. Arithmetic mean, median, mode are the most common measures of central tendency.</a:t>
            </a:r>
          </a:p>
          <a:p>
            <a:r>
              <a:rPr lang="en-IN" dirty="0" smtClean="0">
                <a:solidFill>
                  <a:srgbClr val="FF0000"/>
                </a:solidFill>
              </a:rPr>
              <a:t>1.</a:t>
            </a:r>
            <a:r>
              <a:rPr lang="en-IN" dirty="0" smtClean="0"/>
              <a:t> </a:t>
            </a:r>
            <a:r>
              <a:rPr lang="en-IN" dirty="0" smtClean="0">
                <a:solidFill>
                  <a:srgbClr val="7030A0"/>
                </a:solidFill>
              </a:rPr>
              <a:t>Mean or average is the  sum of the values of a variables divided by the number of observations.</a:t>
            </a:r>
          </a:p>
          <a:p>
            <a:r>
              <a:rPr lang="en-IN" dirty="0" smtClean="0">
                <a:solidFill>
                  <a:srgbClr val="FF0000"/>
                </a:solidFill>
              </a:rPr>
              <a:t>2.</a:t>
            </a:r>
            <a:r>
              <a:rPr lang="en-IN" dirty="0" smtClean="0"/>
              <a:t> </a:t>
            </a:r>
            <a:r>
              <a:rPr lang="en-IN" dirty="0" smtClean="0">
                <a:solidFill>
                  <a:srgbClr val="7030A0"/>
                </a:solidFill>
              </a:rPr>
              <a:t>Median is a point in the data set above and below which half of the cases fall.</a:t>
            </a:r>
          </a:p>
          <a:p>
            <a:r>
              <a:rPr lang="en-IN" dirty="0" smtClean="0">
                <a:solidFill>
                  <a:srgbClr val="FF0000"/>
                </a:solidFill>
              </a:rPr>
              <a:t>3.</a:t>
            </a:r>
            <a:r>
              <a:rPr lang="en-IN" dirty="0" smtClean="0"/>
              <a:t> </a:t>
            </a:r>
            <a:r>
              <a:rPr lang="en-IN" dirty="0" smtClean="0">
                <a:solidFill>
                  <a:srgbClr val="7030A0"/>
                </a:solidFill>
              </a:rPr>
              <a:t>Mode is the most frequently occurring value in a data set.</a:t>
            </a:r>
            <a:endParaRPr lang="en-IN" dirty="0">
              <a:solidFill>
                <a:srgbClr val="7030A0"/>
              </a:solidFill>
            </a:endParaRPr>
          </a:p>
        </p:txBody>
      </p:sp>
      <p:sp>
        <p:nvSpPr>
          <p:cNvPr id="3" name="Title 2"/>
          <p:cNvSpPr>
            <a:spLocks noGrp="1"/>
          </p:cNvSpPr>
          <p:nvPr>
            <p:ph type="title"/>
          </p:nvPr>
        </p:nvSpPr>
        <p:spPr/>
        <p:txBody>
          <a:bodyPr/>
          <a:lstStyle/>
          <a:p>
            <a:r>
              <a:rPr lang="en-IN" dirty="0" smtClean="0">
                <a:solidFill>
                  <a:srgbClr val="002060"/>
                </a:solidFill>
              </a:rPr>
              <a:t>Measures of Central Tendency</a:t>
            </a:r>
            <a:endParaRPr lang="en-IN" dirty="0">
              <a:solidFill>
                <a:srgbClr val="002060"/>
              </a:solidFill>
            </a:endParaRPr>
          </a:p>
        </p:txBody>
      </p:sp>
    </p:spTree>
  </p:cSld>
  <p:clrMapOvr>
    <a:masterClrMapping/>
  </p:clrMapOvr>
  <p:transition>
    <p:split orient="vert" dir="in"/>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solidFill>
                  <a:schemeClr val="accent6">
                    <a:lumMod val="50000"/>
                  </a:schemeClr>
                </a:solidFill>
              </a:rPr>
              <a:t>Measures of variability provide information about the amount of spread or dispersion among the variables.</a:t>
            </a:r>
          </a:p>
          <a:p>
            <a:r>
              <a:rPr lang="en-IN" dirty="0" smtClean="0">
                <a:solidFill>
                  <a:srgbClr val="FF0000"/>
                </a:solidFill>
              </a:rPr>
              <a:t>1.</a:t>
            </a:r>
            <a:r>
              <a:rPr lang="en-IN" dirty="0" smtClean="0"/>
              <a:t> </a:t>
            </a:r>
            <a:r>
              <a:rPr lang="en-IN" dirty="0" smtClean="0">
                <a:solidFill>
                  <a:srgbClr val="7030A0"/>
                </a:solidFill>
              </a:rPr>
              <a:t>Range is the difference between the largest and the smallest value.</a:t>
            </a:r>
          </a:p>
          <a:p>
            <a:r>
              <a:rPr lang="en-IN" dirty="0" smtClean="0">
                <a:solidFill>
                  <a:srgbClr val="FF0000"/>
                </a:solidFill>
              </a:rPr>
              <a:t>2.</a:t>
            </a:r>
            <a:r>
              <a:rPr lang="en-IN" dirty="0" smtClean="0"/>
              <a:t> </a:t>
            </a:r>
            <a:r>
              <a:rPr lang="en-IN" dirty="0" smtClean="0">
                <a:solidFill>
                  <a:srgbClr val="7030A0"/>
                </a:solidFill>
              </a:rPr>
              <a:t>Variance is the sum of the squared deviations of each value from the mean divided by the number of observations.</a:t>
            </a:r>
          </a:p>
          <a:p>
            <a:r>
              <a:rPr lang="en-IN" dirty="0" smtClean="0">
                <a:solidFill>
                  <a:srgbClr val="FF0000"/>
                </a:solidFill>
              </a:rPr>
              <a:t>3.</a:t>
            </a:r>
            <a:r>
              <a:rPr lang="en-IN" dirty="0" smtClean="0"/>
              <a:t> </a:t>
            </a:r>
            <a:r>
              <a:rPr lang="en-IN" dirty="0" smtClean="0">
                <a:solidFill>
                  <a:srgbClr val="7030A0"/>
                </a:solidFill>
              </a:rPr>
              <a:t>Standard deviation is the positive square root of variance.</a:t>
            </a:r>
            <a:endParaRPr lang="en-IN" dirty="0">
              <a:solidFill>
                <a:srgbClr val="7030A0"/>
              </a:solidFill>
            </a:endParaRPr>
          </a:p>
        </p:txBody>
      </p:sp>
      <p:sp>
        <p:nvSpPr>
          <p:cNvPr id="3" name="Title 2"/>
          <p:cNvSpPr>
            <a:spLocks noGrp="1"/>
          </p:cNvSpPr>
          <p:nvPr>
            <p:ph type="title"/>
          </p:nvPr>
        </p:nvSpPr>
        <p:spPr/>
        <p:txBody>
          <a:bodyPr/>
          <a:lstStyle/>
          <a:p>
            <a:pPr algn="ctr"/>
            <a:r>
              <a:rPr lang="en-IN" dirty="0" smtClean="0">
                <a:solidFill>
                  <a:schemeClr val="accent2"/>
                </a:solidFill>
              </a:rPr>
              <a:t>Measures of Variability</a:t>
            </a:r>
            <a:endParaRPr lang="en-IN" dirty="0">
              <a:solidFill>
                <a:schemeClr val="accent2"/>
              </a:solidFill>
            </a:endParaRPr>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solidFill>
                  <a:srgbClr val="00B0F0"/>
                </a:solidFill>
              </a:rPr>
              <a:t>Percentiles and quartiles are used to find the relative standing of values in a data set. </a:t>
            </a:r>
          </a:p>
          <a:p>
            <a:r>
              <a:rPr lang="en-IN" dirty="0" smtClean="0">
                <a:solidFill>
                  <a:srgbClr val="00B0F0"/>
                </a:solidFill>
              </a:rPr>
              <a:t>The nth percentile is a number such that n% of the values are at or below this number.  Median is the 50</a:t>
            </a:r>
            <a:r>
              <a:rPr lang="en-IN" baseline="30000" dirty="0" smtClean="0">
                <a:solidFill>
                  <a:srgbClr val="00B0F0"/>
                </a:solidFill>
              </a:rPr>
              <a:t>th</a:t>
            </a:r>
            <a:r>
              <a:rPr lang="en-IN" dirty="0" smtClean="0">
                <a:solidFill>
                  <a:srgbClr val="00B0F0"/>
                </a:solidFill>
              </a:rPr>
              <a:t> percentile or the 2</a:t>
            </a:r>
            <a:r>
              <a:rPr lang="en-IN" baseline="30000" dirty="0" smtClean="0">
                <a:solidFill>
                  <a:srgbClr val="00B0F0"/>
                </a:solidFill>
              </a:rPr>
              <a:t>nd</a:t>
            </a:r>
            <a:r>
              <a:rPr lang="en-IN" dirty="0" smtClean="0">
                <a:solidFill>
                  <a:srgbClr val="00B0F0"/>
                </a:solidFill>
              </a:rPr>
              <a:t> quartile Similarly, the 1</a:t>
            </a:r>
            <a:r>
              <a:rPr lang="en-IN" baseline="30000" dirty="0" smtClean="0">
                <a:solidFill>
                  <a:srgbClr val="00B0F0"/>
                </a:solidFill>
              </a:rPr>
              <a:t>st</a:t>
            </a:r>
            <a:r>
              <a:rPr lang="en-IN" dirty="0" smtClean="0">
                <a:solidFill>
                  <a:srgbClr val="00B0F0"/>
                </a:solidFill>
              </a:rPr>
              <a:t> quartile is the 25</a:t>
            </a:r>
            <a:r>
              <a:rPr lang="en-IN" baseline="30000" dirty="0" smtClean="0">
                <a:solidFill>
                  <a:srgbClr val="00B0F0"/>
                </a:solidFill>
              </a:rPr>
              <a:t>th</a:t>
            </a:r>
            <a:r>
              <a:rPr lang="en-IN" dirty="0" smtClean="0">
                <a:solidFill>
                  <a:srgbClr val="00B0F0"/>
                </a:solidFill>
              </a:rPr>
              <a:t> percentile and the 3</a:t>
            </a:r>
            <a:r>
              <a:rPr lang="en-IN" baseline="30000" dirty="0" smtClean="0">
                <a:solidFill>
                  <a:srgbClr val="00B0F0"/>
                </a:solidFill>
              </a:rPr>
              <a:t>rd</a:t>
            </a:r>
            <a:r>
              <a:rPr lang="en-IN" dirty="0" smtClean="0">
                <a:solidFill>
                  <a:srgbClr val="00B0F0"/>
                </a:solidFill>
              </a:rPr>
              <a:t> quartile is the 75</a:t>
            </a:r>
            <a:r>
              <a:rPr lang="en-IN" baseline="30000" dirty="0" smtClean="0">
                <a:solidFill>
                  <a:srgbClr val="00B0F0"/>
                </a:solidFill>
              </a:rPr>
              <a:t>th</a:t>
            </a:r>
            <a:r>
              <a:rPr lang="en-IN" dirty="0" smtClean="0">
                <a:solidFill>
                  <a:srgbClr val="00B0F0"/>
                </a:solidFill>
              </a:rPr>
              <a:t> percentile.</a:t>
            </a:r>
          </a:p>
          <a:p>
            <a:r>
              <a:rPr lang="en-IN" dirty="0" err="1" smtClean="0">
                <a:solidFill>
                  <a:srgbClr val="00B0F0"/>
                </a:solidFill>
              </a:rPr>
              <a:t>Interquartile</a:t>
            </a:r>
            <a:r>
              <a:rPr lang="en-IN" dirty="0" smtClean="0">
                <a:solidFill>
                  <a:srgbClr val="00B0F0"/>
                </a:solidFill>
              </a:rPr>
              <a:t> range is the difference between values at the 3</a:t>
            </a:r>
            <a:r>
              <a:rPr lang="en-IN" baseline="30000" dirty="0" smtClean="0">
                <a:solidFill>
                  <a:srgbClr val="00B0F0"/>
                </a:solidFill>
              </a:rPr>
              <a:t>rd</a:t>
            </a:r>
            <a:r>
              <a:rPr lang="en-IN" dirty="0" smtClean="0">
                <a:solidFill>
                  <a:srgbClr val="00B0F0"/>
                </a:solidFill>
              </a:rPr>
              <a:t> quartile and the 1</a:t>
            </a:r>
            <a:r>
              <a:rPr lang="en-IN" baseline="30000" dirty="0" smtClean="0">
                <a:solidFill>
                  <a:srgbClr val="00B0F0"/>
                </a:solidFill>
              </a:rPr>
              <a:t>st</a:t>
            </a:r>
            <a:r>
              <a:rPr lang="en-IN" dirty="0" smtClean="0">
                <a:solidFill>
                  <a:srgbClr val="00B0F0"/>
                </a:solidFill>
              </a:rPr>
              <a:t> quartile.</a:t>
            </a:r>
            <a:endParaRPr lang="en-IN" dirty="0">
              <a:solidFill>
                <a:srgbClr val="00B0F0"/>
              </a:solidFill>
            </a:endParaRPr>
          </a:p>
        </p:txBody>
      </p:sp>
      <p:sp>
        <p:nvSpPr>
          <p:cNvPr id="3" name="Title 2"/>
          <p:cNvSpPr>
            <a:spLocks noGrp="1"/>
          </p:cNvSpPr>
          <p:nvPr>
            <p:ph type="title"/>
          </p:nvPr>
        </p:nvSpPr>
        <p:spPr/>
        <p:txBody>
          <a:bodyPr>
            <a:normAutofit fontScale="90000"/>
          </a:bodyPr>
          <a:lstStyle/>
          <a:p>
            <a:pPr algn="ctr"/>
            <a:r>
              <a:rPr lang="en-IN" dirty="0" smtClean="0">
                <a:solidFill>
                  <a:srgbClr val="00B050"/>
                </a:solidFill>
              </a:rPr>
              <a:t>PERCENTILES,  QUARTILES  AND INTERQUARTILE  RANGE</a:t>
            </a:r>
            <a:endParaRPr lang="en-IN" dirty="0">
              <a:solidFill>
                <a:srgbClr val="00B050"/>
              </a:solidFill>
            </a:endParaRPr>
          </a:p>
        </p:txBody>
      </p:sp>
    </p:spTree>
  </p:cSld>
  <p:clrMapOvr>
    <a:masterClrMapping/>
  </p:clrMapOvr>
  <p:transition>
    <p:push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IN" dirty="0" smtClean="0">
                <a:solidFill>
                  <a:schemeClr val="bg2">
                    <a:lumMod val="25000"/>
                  </a:schemeClr>
                </a:solidFill>
              </a:rPr>
              <a:t>Besides mean, median and mode it is also important to know if the given distribution is symmetric or not.</a:t>
            </a:r>
          </a:p>
          <a:p>
            <a:r>
              <a:rPr lang="en-IN" dirty="0" smtClean="0">
                <a:solidFill>
                  <a:schemeClr val="bg2">
                    <a:lumMod val="25000"/>
                  </a:schemeClr>
                </a:solidFill>
              </a:rPr>
              <a:t>A distribution is said to be skewed if the observations above and below the mean are not symmetrically distributed.</a:t>
            </a:r>
          </a:p>
          <a:p>
            <a:r>
              <a:rPr lang="en-IN" dirty="0" smtClean="0">
                <a:solidFill>
                  <a:schemeClr val="bg2">
                    <a:lumMod val="25000"/>
                  </a:schemeClr>
                </a:solidFill>
              </a:rPr>
              <a:t>A zero value of </a:t>
            </a:r>
            <a:r>
              <a:rPr lang="en-IN" dirty="0" err="1" smtClean="0">
                <a:solidFill>
                  <a:schemeClr val="bg2">
                    <a:lumMod val="25000"/>
                  </a:schemeClr>
                </a:solidFill>
              </a:rPr>
              <a:t>skewness</a:t>
            </a:r>
            <a:r>
              <a:rPr lang="en-IN" dirty="0" smtClean="0">
                <a:solidFill>
                  <a:schemeClr val="bg2">
                    <a:lumMod val="25000"/>
                  </a:schemeClr>
                </a:solidFill>
              </a:rPr>
              <a:t> implies a symmetric distribution.</a:t>
            </a:r>
          </a:p>
          <a:p>
            <a:r>
              <a:rPr lang="en-IN" dirty="0" smtClean="0">
                <a:solidFill>
                  <a:schemeClr val="bg2">
                    <a:lumMod val="25000"/>
                  </a:schemeClr>
                </a:solidFill>
              </a:rPr>
              <a:t>A distribution is positively skewed when the mean is greater than the median and negatively skewed when the mean is less than the median.</a:t>
            </a:r>
            <a:endParaRPr lang="en-IN" dirty="0">
              <a:solidFill>
                <a:schemeClr val="bg2">
                  <a:lumMod val="25000"/>
                </a:schemeClr>
              </a:solidFill>
            </a:endParaRPr>
          </a:p>
        </p:txBody>
      </p:sp>
      <p:sp>
        <p:nvSpPr>
          <p:cNvPr id="3" name="Title 2"/>
          <p:cNvSpPr>
            <a:spLocks noGrp="1"/>
          </p:cNvSpPr>
          <p:nvPr>
            <p:ph type="title"/>
          </p:nvPr>
        </p:nvSpPr>
        <p:spPr/>
        <p:txBody>
          <a:bodyPr/>
          <a:lstStyle/>
          <a:p>
            <a:pPr algn="ctr"/>
            <a:r>
              <a:rPr lang="en-IN" dirty="0" smtClean="0">
                <a:solidFill>
                  <a:schemeClr val="accent2">
                    <a:lumMod val="50000"/>
                  </a:schemeClr>
                </a:solidFill>
              </a:rPr>
              <a:t>SKEWNESS</a:t>
            </a:r>
            <a:endParaRPr lang="en-IN" dirty="0">
              <a:solidFill>
                <a:schemeClr val="accent2">
                  <a:lumMod val="50000"/>
                </a:schemeClr>
              </a:solidFill>
            </a:endParaRPr>
          </a:p>
        </p:txBody>
      </p:sp>
    </p:spTree>
  </p:cSld>
  <p:clrMapOvr>
    <a:masterClrMapping/>
  </p:clrMapOvr>
  <p:transition>
    <p:spli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7170" name="Picture 2" descr="D:\ppt\statistical-concepts-for-appraisal-6-728.jpgcb=1348702097.jpg"/>
          <p:cNvPicPr>
            <a:picLocks noGrp="1" noChangeAspect="1" noChangeArrowheads="1"/>
          </p:cNvPicPr>
          <p:nvPr>
            <p:ph idx="1"/>
          </p:nvPr>
        </p:nvPicPr>
        <p:blipFill>
          <a:blip r:embed="rId2"/>
          <a:srcRect/>
          <a:stretch>
            <a:fillRect/>
          </a:stretch>
        </p:blipFill>
        <p:spPr bwMode="auto">
          <a:xfrm>
            <a:off x="-142908" y="0"/>
            <a:ext cx="9286908" cy="6858000"/>
          </a:xfrm>
          <a:prstGeom prst="rect">
            <a:avLst/>
          </a:prstGeom>
          <a:noFill/>
        </p:spPr>
      </p:pic>
    </p:spTree>
  </p:cSld>
  <p:clrMapOvr>
    <a:masterClrMapping/>
  </p:clrMapOvr>
  <p:transition>
    <p:cover dir="l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2"/>
          <a:srcRect/>
          <a:stretch>
            <a:fillRect/>
          </a:stretch>
        </p:blipFill>
        <p:spPr bwMode="auto">
          <a:xfrm>
            <a:off x="0" y="142852"/>
            <a:ext cx="9144000" cy="6715148"/>
          </a:xfrm>
          <a:prstGeom prst="rect">
            <a:avLst/>
          </a:prstGeom>
          <a:noFill/>
          <a:ln w="9525">
            <a:noFill/>
            <a:miter lim="800000"/>
            <a:headEnd/>
            <a:tailEnd/>
          </a:ln>
          <a:effectLst/>
        </p:spPr>
      </p:pic>
    </p:spTree>
  </p:cSld>
  <p:clrMapOvr>
    <a:masterClrMapping/>
  </p:clrMapOvr>
  <p:transition>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8194" name="Picture 2" descr="D:\ppt\skewness-5-728.jpgcb=1300402213.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transition>
    <p:wedg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1026" name="Picture 2" descr="C:\EVS\SS\SvpYTir.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2050" name="Picture 2" descr="D:\ppt\basic-statistical-concepts-and-methods-2-728.jpgcb=1259558004.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transition>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IN"/>
          </a:p>
        </p:txBody>
      </p:sp>
      <p:pic>
        <p:nvPicPr>
          <p:cNvPr id="3074" name="Picture 2" descr="D:\ppt\research-methodology-mba-ii-sem-introduction-to-spss-2-638.jpgcb=1397697409.jpg"/>
          <p:cNvPicPr>
            <a:picLocks noGrp="1" noChangeAspect="1" noChangeArrowheads="1"/>
          </p:cNvPicPr>
          <p:nvPr>
            <p:ph idx="1"/>
          </p:nvPr>
        </p:nvPicPr>
        <p:blipFill>
          <a:blip r:embed="rId2"/>
          <a:srcRect/>
          <a:stretch>
            <a:fillRect/>
          </a:stretch>
        </p:blipFill>
        <p:spPr bwMode="auto">
          <a:xfrm>
            <a:off x="1" y="0"/>
            <a:ext cx="9143999" cy="6858000"/>
          </a:xfrm>
          <a:prstGeom prst="rect">
            <a:avLst/>
          </a:prstGeom>
          <a:noFill/>
        </p:spPr>
      </p:pic>
    </p:spTree>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smtClean="0">
                <a:solidFill>
                  <a:srgbClr val="92D050"/>
                </a:solidFill>
              </a:rPr>
              <a:t>SPSS is a very powerful and user friendly program for statistical analyses.</a:t>
            </a:r>
          </a:p>
          <a:p>
            <a:endParaRPr lang="en-IN" dirty="0" smtClean="0">
              <a:solidFill>
                <a:srgbClr val="92D050"/>
              </a:solidFill>
            </a:endParaRPr>
          </a:p>
          <a:p>
            <a:r>
              <a:rPr lang="en-IN" dirty="0" smtClean="0">
                <a:solidFill>
                  <a:srgbClr val="92D050"/>
                </a:solidFill>
              </a:rPr>
              <a:t>Anyone with a basic knowledge of statistics who is familiar with Microsoft Office can easily learn how to run very complicated analyses in SPSS with a simple click of the mouse.</a:t>
            </a:r>
          </a:p>
          <a:p>
            <a:endParaRPr lang="en-IN" dirty="0" smtClean="0">
              <a:solidFill>
                <a:srgbClr val="92D050"/>
              </a:solidFill>
            </a:endParaRPr>
          </a:p>
        </p:txBody>
      </p:sp>
      <p:sp>
        <p:nvSpPr>
          <p:cNvPr id="2" name="Title 1"/>
          <p:cNvSpPr>
            <a:spLocks noGrp="1"/>
          </p:cNvSpPr>
          <p:nvPr>
            <p:ph type="title"/>
          </p:nvPr>
        </p:nvSpPr>
        <p:spPr/>
        <p:txBody>
          <a:bodyPr>
            <a:normAutofit fontScale="90000"/>
          </a:bodyPr>
          <a:lstStyle/>
          <a:p>
            <a:pPr algn="ctr"/>
            <a:r>
              <a:rPr lang="en-IN" dirty="0" smtClean="0">
                <a:solidFill>
                  <a:schemeClr val="accent2"/>
                </a:solidFill>
              </a:rPr>
              <a:t>Introduction to SPSS</a:t>
            </a:r>
            <a:r>
              <a:rPr lang="en-IN" dirty="0" smtClean="0"/>
              <a:t/>
            </a:r>
            <a:br>
              <a:rPr lang="en-IN" dirty="0" smtClean="0"/>
            </a:br>
            <a:endParaRPr lang="en-IN" dirty="0"/>
          </a:p>
        </p:txBody>
      </p:sp>
    </p:spTree>
  </p:cSld>
  <p:clrMapOvr>
    <a:masterClrMapping/>
  </p:clrMapOvr>
  <p:transition>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00174"/>
            <a:ext cx="3328982" cy="4507117"/>
          </a:xfrm>
        </p:spPr>
        <p:txBody>
          <a:bodyPr>
            <a:normAutofit fontScale="92500" lnSpcReduction="10000"/>
          </a:bodyPr>
          <a:lstStyle/>
          <a:p>
            <a:r>
              <a:rPr lang="en-IN" dirty="0" smtClean="0">
                <a:solidFill>
                  <a:srgbClr val="4A3016"/>
                </a:solidFill>
              </a:rPr>
              <a:t>File menu                </a:t>
            </a:r>
          </a:p>
          <a:p>
            <a:r>
              <a:rPr lang="en-IN" dirty="0" smtClean="0">
                <a:solidFill>
                  <a:srgbClr val="4A3016"/>
                </a:solidFill>
              </a:rPr>
              <a:t>Edit menu</a:t>
            </a:r>
          </a:p>
          <a:p>
            <a:r>
              <a:rPr lang="en-IN" dirty="0" smtClean="0">
                <a:solidFill>
                  <a:srgbClr val="4A3016"/>
                </a:solidFill>
              </a:rPr>
              <a:t>View Menu</a:t>
            </a:r>
          </a:p>
          <a:p>
            <a:r>
              <a:rPr lang="en-IN" dirty="0" smtClean="0">
                <a:solidFill>
                  <a:srgbClr val="4A3016"/>
                </a:solidFill>
              </a:rPr>
              <a:t>Data </a:t>
            </a:r>
          </a:p>
          <a:p>
            <a:r>
              <a:rPr lang="en-IN" dirty="0" smtClean="0">
                <a:solidFill>
                  <a:srgbClr val="4A3016"/>
                </a:solidFill>
              </a:rPr>
              <a:t>Transform</a:t>
            </a:r>
          </a:p>
          <a:p>
            <a:r>
              <a:rPr lang="en-IN" dirty="0" smtClean="0">
                <a:solidFill>
                  <a:srgbClr val="4A3016"/>
                </a:solidFill>
              </a:rPr>
              <a:t>Analyze</a:t>
            </a:r>
          </a:p>
          <a:p>
            <a:r>
              <a:rPr lang="en-IN" dirty="0" smtClean="0">
                <a:solidFill>
                  <a:srgbClr val="4A3016"/>
                </a:solidFill>
              </a:rPr>
              <a:t>Graphs</a:t>
            </a:r>
          </a:p>
          <a:p>
            <a:r>
              <a:rPr lang="en-IN" dirty="0" smtClean="0">
                <a:solidFill>
                  <a:srgbClr val="4A3016"/>
                </a:solidFill>
              </a:rPr>
              <a:t>Utilities</a:t>
            </a:r>
          </a:p>
          <a:p>
            <a:r>
              <a:rPr lang="en-IN" dirty="0" smtClean="0">
                <a:solidFill>
                  <a:srgbClr val="4A3016"/>
                </a:solidFill>
              </a:rPr>
              <a:t>Add-ons</a:t>
            </a:r>
          </a:p>
          <a:p>
            <a:r>
              <a:rPr lang="en-IN" dirty="0" smtClean="0">
                <a:solidFill>
                  <a:srgbClr val="4A3016"/>
                </a:solidFill>
              </a:rPr>
              <a:t>Window</a:t>
            </a:r>
          </a:p>
          <a:p>
            <a:r>
              <a:rPr lang="en-IN" dirty="0" smtClean="0">
                <a:solidFill>
                  <a:srgbClr val="4A3016"/>
                </a:solidFill>
              </a:rPr>
              <a:t>Help</a:t>
            </a:r>
          </a:p>
        </p:txBody>
      </p:sp>
      <p:sp>
        <p:nvSpPr>
          <p:cNvPr id="3" name="Title 2"/>
          <p:cNvSpPr>
            <a:spLocks noGrp="1"/>
          </p:cNvSpPr>
          <p:nvPr>
            <p:ph type="title"/>
          </p:nvPr>
        </p:nvSpPr>
        <p:spPr/>
        <p:txBody>
          <a:bodyPr/>
          <a:lstStyle/>
          <a:p>
            <a:pPr algn="ctr"/>
            <a:r>
              <a:rPr lang="en-IN" dirty="0" smtClean="0">
                <a:solidFill>
                  <a:srgbClr val="119F14"/>
                </a:solidFill>
              </a:rPr>
              <a:t>SPSS MAIN MENUS</a:t>
            </a:r>
            <a:endParaRPr lang="en-IN" dirty="0">
              <a:solidFill>
                <a:srgbClr val="119F14"/>
              </a:solidFill>
            </a:endParaRPr>
          </a:p>
        </p:txBody>
      </p:sp>
    </p:spTree>
  </p:cSld>
  <p:clrMapOvr>
    <a:masterClrMapping/>
  </p:clrMapOvr>
  <p:transition>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IN" dirty="0" smtClean="0">
                <a:solidFill>
                  <a:schemeClr val="accent5">
                    <a:lumMod val="75000"/>
                  </a:schemeClr>
                </a:solidFill>
              </a:rPr>
              <a:t>In SPSS 14.o, multiple data editor windows can be opened simultaneously, much like Microsoft Excel.  </a:t>
            </a:r>
          </a:p>
          <a:p>
            <a:r>
              <a:rPr lang="en-IN" dirty="0" smtClean="0">
                <a:solidFill>
                  <a:schemeClr val="accent5">
                    <a:lumMod val="75000"/>
                  </a:schemeClr>
                </a:solidFill>
              </a:rPr>
              <a:t>At the bottom of the data editor there are two tabs are they:</a:t>
            </a:r>
          </a:p>
          <a:p>
            <a:endParaRPr lang="en-IN" dirty="0" smtClean="0">
              <a:solidFill>
                <a:schemeClr val="accent5">
                  <a:lumMod val="75000"/>
                </a:schemeClr>
              </a:solidFill>
            </a:endParaRPr>
          </a:p>
          <a:p>
            <a:r>
              <a:rPr lang="en-IN" dirty="0" smtClean="0">
                <a:solidFill>
                  <a:schemeClr val="accent5">
                    <a:lumMod val="75000"/>
                  </a:schemeClr>
                </a:solidFill>
              </a:rPr>
              <a:t>1.  Data  View</a:t>
            </a:r>
          </a:p>
          <a:p>
            <a:r>
              <a:rPr lang="en-IN" dirty="0" smtClean="0">
                <a:solidFill>
                  <a:schemeClr val="accent5">
                    <a:lumMod val="75000"/>
                  </a:schemeClr>
                </a:solidFill>
              </a:rPr>
              <a:t>2.  Variable View</a:t>
            </a:r>
          </a:p>
        </p:txBody>
      </p:sp>
      <p:sp>
        <p:nvSpPr>
          <p:cNvPr id="3" name="Title 2"/>
          <p:cNvSpPr>
            <a:spLocks noGrp="1"/>
          </p:cNvSpPr>
          <p:nvPr>
            <p:ph type="title"/>
          </p:nvPr>
        </p:nvSpPr>
        <p:spPr/>
        <p:txBody>
          <a:bodyPr>
            <a:normAutofit fontScale="90000"/>
          </a:bodyPr>
          <a:lstStyle/>
          <a:p>
            <a:pPr algn="ctr"/>
            <a:r>
              <a:rPr lang="en-IN" dirty="0" smtClean="0">
                <a:solidFill>
                  <a:schemeClr val="accent2"/>
                </a:solidFill>
              </a:rPr>
              <a:t>WORKING WITH THE DATA  EDITOR</a:t>
            </a:r>
            <a:r>
              <a:rPr lang="en-IN" dirty="0" smtClean="0"/>
              <a:t/>
            </a:r>
            <a:br>
              <a:rPr lang="en-IN" dirty="0" smtClean="0"/>
            </a:br>
            <a:endParaRPr lang="en-IN" dirty="0"/>
          </a:p>
        </p:txBody>
      </p:sp>
    </p:spTree>
  </p:cSld>
  <p:clrMapOvr>
    <a:masterClrMapping/>
  </p:clrMapOvr>
  <p:transition>
    <p:comb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IN" dirty="0" smtClean="0">
                <a:solidFill>
                  <a:schemeClr val="accent3">
                    <a:lumMod val="50000"/>
                  </a:schemeClr>
                </a:solidFill>
              </a:rPr>
              <a:t>Whenever we run any command in SPSS,  the output is shown in the SPSS Viewer which opens as a separate window.</a:t>
            </a:r>
          </a:p>
          <a:p>
            <a:r>
              <a:rPr lang="en-IN" dirty="0" smtClean="0">
                <a:solidFill>
                  <a:schemeClr val="accent3">
                    <a:lumMod val="50000"/>
                  </a:schemeClr>
                </a:solidFill>
              </a:rPr>
              <a:t>We can also specify the commands to be displayed in log in the Viewer window.</a:t>
            </a:r>
          </a:p>
          <a:p>
            <a:r>
              <a:rPr lang="en-IN" dirty="0" smtClean="0">
                <a:solidFill>
                  <a:schemeClr val="accent3">
                    <a:lumMod val="50000"/>
                  </a:schemeClr>
                </a:solidFill>
              </a:rPr>
              <a:t>Edit-Options-Viewer.</a:t>
            </a:r>
          </a:p>
          <a:p>
            <a:r>
              <a:rPr lang="en-IN" dirty="0" smtClean="0">
                <a:solidFill>
                  <a:schemeClr val="accent3">
                    <a:lumMod val="50000"/>
                  </a:schemeClr>
                </a:solidFill>
              </a:rPr>
              <a:t>The SPSS Viewer window has two panels.</a:t>
            </a:r>
          </a:p>
          <a:p>
            <a:r>
              <a:rPr lang="en-IN" dirty="0" smtClean="0">
                <a:solidFill>
                  <a:schemeClr val="accent3">
                    <a:lumMod val="50000"/>
                  </a:schemeClr>
                </a:solidFill>
              </a:rPr>
              <a:t>1. Right panel shows actual output &amp; log of commends</a:t>
            </a:r>
          </a:p>
          <a:p>
            <a:r>
              <a:rPr lang="en-IN" dirty="0" smtClean="0">
                <a:solidFill>
                  <a:schemeClr val="accent3">
                    <a:lumMod val="50000"/>
                  </a:schemeClr>
                </a:solidFill>
              </a:rPr>
              <a:t>2. Left panel shows an outline of the output shown in the right hand panel.</a:t>
            </a:r>
          </a:p>
        </p:txBody>
      </p:sp>
      <p:sp>
        <p:nvSpPr>
          <p:cNvPr id="3" name="Title 2"/>
          <p:cNvSpPr>
            <a:spLocks noGrp="1"/>
          </p:cNvSpPr>
          <p:nvPr>
            <p:ph type="title"/>
          </p:nvPr>
        </p:nvSpPr>
        <p:spPr/>
        <p:txBody>
          <a:bodyPr/>
          <a:lstStyle/>
          <a:p>
            <a:r>
              <a:rPr lang="en-IN" dirty="0" smtClean="0">
                <a:solidFill>
                  <a:srgbClr val="A91B95"/>
                </a:solidFill>
              </a:rPr>
              <a:t>            SPSS   VIEWER</a:t>
            </a:r>
            <a:endParaRPr lang="en-IN" dirty="0">
              <a:solidFill>
                <a:srgbClr val="A91B95"/>
              </a:solidFill>
            </a:endParaRPr>
          </a:p>
        </p:txBody>
      </p:sp>
    </p:spTree>
  </p:cSld>
  <p:clrMapOvr>
    <a:masterClrMapping/>
  </p:clrMapOvr>
  <p:transition>
    <p:push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296</TotalTime>
  <Words>1514</Words>
  <Application>Microsoft Office PowerPoint</Application>
  <PresentationFormat>On-screen Show (4:3)</PresentationFormat>
  <Paragraphs>115</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Concourse</vt:lpstr>
      <vt:lpstr>Elements  of statistics     </vt:lpstr>
      <vt:lpstr>Slide 2</vt:lpstr>
      <vt:lpstr>Slide 3</vt:lpstr>
      <vt:lpstr>Slide 4</vt:lpstr>
      <vt:lpstr>Slide 5</vt:lpstr>
      <vt:lpstr>Introduction to SPSS </vt:lpstr>
      <vt:lpstr>SPSS MAIN MENUS</vt:lpstr>
      <vt:lpstr>WORKING WITH THE DATA  EDITOR </vt:lpstr>
      <vt:lpstr>            SPSS   VIEWER</vt:lpstr>
      <vt:lpstr>IMPORTANTING   AND  EXPORTING DATA</vt:lpstr>
      <vt:lpstr>BASIC  STATISTICAL  CONCEPTS</vt:lpstr>
      <vt:lpstr>RESEARCH   IN   BEHAVIORAL SCIENCES</vt:lpstr>
      <vt:lpstr>TYPES  OF  VARIABLES</vt:lpstr>
      <vt:lpstr>Slide 14</vt:lpstr>
      <vt:lpstr>Slide 15</vt:lpstr>
      <vt:lpstr>QUALITATIVE  VARIABLES</vt:lpstr>
      <vt:lpstr>QUANTITATIVE  VARIABLES</vt:lpstr>
      <vt:lpstr>RELIABILITY AND VALIDITY</vt:lpstr>
      <vt:lpstr>ASSESSING  RELIABILITY</vt:lpstr>
      <vt:lpstr>ASSESSING  VALIDITY</vt:lpstr>
      <vt:lpstr>HYPOTHESIS  TESTING </vt:lpstr>
      <vt:lpstr>Slide 22</vt:lpstr>
      <vt:lpstr>SUMMARIZING DATA: DESCRIPTIVE STATISTICS</vt:lpstr>
      <vt:lpstr>BASIC  CONCEPTS</vt:lpstr>
      <vt:lpstr>Measures of Central Tendency</vt:lpstr>
      <vt:lpstr>Measures of Variability</vt:lpstr>
      <vt:lpstr>PERCENTILES,  QUARTILES  AND INTERQUARTILE  RANGE</vt:lpstr>
      <vt:lpstr>SKEWNESS</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5</dc:title>
  <dc:creator>ELCOT</dc:creator>
  <cp:lastModifiedBy>MathsDept</cp:lastModifiedBy>
  <cp:revision>65</cp:revision>
  <dcterms:created xsi:type="dcterms:W3CDTF">2017-02-20T15:13:49Z</dcterms:created>
  <dcterms:modified xsi:type="dcterms:W3CDTF">2018-07-04T06:18:14Z</dcterms:modified>
</cp:coreProperties>
</file>